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8"/>
  </p:notesMasterIdLst>
  <p:sldIdLst>
    <p:sldId id="258" r:id="rId2"/>
    <p:sldId id="310" r:id="rId3"/>
    <p:sldId id="306" r:id="rId4"/>
    <p:sldId id="307" r:id="rId5"/>
    <p:sldId id="309" r:id="rId6"/>
    <p:sldId id="311" r:id="rId7"/>
    <p:sldId id="257" r:id="rId8"/>
    <p:sldId id="267" r:id="rId9"/>
    <p:sldId id="312" r:id="rId10"/>
    <p:sldId id="314" r:id="rId11"/>
    <p:sldId id="289" r:id="rId12"/>
    <p:sldId id="294" r:id="rId13"/>
    <p:sldId id="295" r:id="rId14"/>
    <p:sldId id="315" r:id="rId15"/>
    <p:sldId id="301" r:id="rId16"/>
    <p:sldId id="318" r:id="rId17"/>
    <p:sldId id="324" r:id="rId18"/>
    <p:sldId id="300" r:id="rId19"/>
    <p:sldId id="325" r:id="rId20"/>
    <p:sldId id="326" r:id="rId21"/>
    <p:sldId id="327" r:id="rId22"/>
    <p:sldId id="328" r:id="rId23"/>
    <p:sldId id="329" r:id="rId24"/>
    <p:sldId id="330" r:id="rId25"/>
    <p:sldId id="317" r:id="rId26"/>
    <p:sldId id="331" r:id="rId27"/>
    <p:sldId id="332" r:id="rId28"/>
    <p:sldId id="339" r:id="rId29"/>
    <p:sldId id="321" r:id="rId30"/>
    <p:sldId id="322" r:id="rId31"/>
    <p:sldId id="337" r:id="rId32"/>
    <p:sldId id="338" r:id="rId33"/>
    <p:sldId id="335" r:id="rId34"/>
    <p:sldId id="336" r:id="rId35"/>
    <p:sldId id="333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FDD2C-56BE-C400-4241-52728727B60B}" name="Alessandra Barbosa" initials="AB" userId="04f38c0cbf63624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0C9"/>
    <a:srgbClr val="C2C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0553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74AFD-0268-4657-9B55-D7DAF1581B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3518F-A1B8-4319-ACE7-B37BE46E7AB3}">
      <dgm:prSet/>
      <dgm:spPr/>
      <dgm:t>
        <a:bodyPr/>
        <a:lstStyle/>
        <a:p>
          <a:r>
            <a:rPr lang="en-US" b="1" dirty="0"/>
            <a:t>Coleta dos dados</a:t>
          </a:r>
          <a:endParaRPr lang="en-US" dirty="0"/>
        </a:p>
      </dgm:t>
    </dgm:pt>
    <dgm:pt modelId="{87F06E73-4668-42F9-ACBD-2E7896C60349}" type="parTrans" cxnId="{A15CA3D3-F22E-400C-A030-91CFD431CF46}">
      <dgm:prSet/>
      <dgm:spPr/>
      <dgm:t>
        <a:bodyPr/>
        <a:lstStyle/>
        <a:p>
          <a:endParaRPr lang="en-US"/>
        </a:p>
      </dgm:t>
    </dgm:pt>
    <dgm:pt modelId="{03CEF039-8B33-4740-AA1A-04146B6EAF16}" type="sibTrans" cxnId="{A15CA3D3-F22E-400C-A030-91CFD431CF46}">
      <dgm:prSet/>
      <dgm:spPr/>
      <dgm:t>
        <a:bodyPr/>
        <a:lstStyle/>
        <a:p>
          <a:endParaRPr lang="en-US"/>
        </a:p>
      </dgm:t>
    </dgm:pt>
    <dgm:pt modelId="{D746E9FC-AB4D-4E89-A9B0-E159837388FD}">
      <dgm:prSet/>
      <dgm:spPr/>
      <dgm:t>
        <a:bodyPr/>
        <a:lstStyle/>
        <a:p>
          <a:r>
            <a:rPr lang="en-US" b="1"/>
            <a:t>Análise e Exploração dos Dados</a:t>
          </a:r>
          <a:endParaRPr lang="en-US"/>
        </a:p>
      </dgm:t>
    </dgm:pt>
    <dgm:pt modelId="{075F6DF6-E0F1-402C-BA21-01EE70039DE3}" type="parTrans" cxnId="{01938C5B-0BEB-47AD-B567-90B5EA095234}">
      <dgm:prSet/>
      <dgm:spPr/>
      <dgm:t>
        <a:bodyPr/>
        <a:lstStyle/>
        <a:p>
          <a:endParaRPr lang="en-US"/>
        </a:p>
      </dgm:t>
    </dgm:pt>
    <dgm:pt modelId="{316F0DD7-3E7A-4E3E-BA9B-136ED36CE564}" type="sibTrans" cxnId="{01938C5B-0BEB-47AD-B567-90B5EA095234}">
      <dgm:prSet/>
      <dgm:spPr/>
      <dgm:t>
        <a:bodyPr/>
        <a:lstStyle/>
        <a:p>
          <a:endParaRPr lang="en-US"/>
        </a:p>
      </dgm:t>
    </dgm:pt>
    <dgm:pt modelId="{8763BE19-3DF1-4730-AAF4-1316B1D2D7C6}">
      <dgm:prSet/>
      <dgm:spPr/>
      <dgm:t>
        <a:bodyPr/>
        <a:lstStyle/>
        <a:p>
          <a:r>
            <a:rPr lang="en-US" b="1"/>
            <a:t>Criação de Modelos de Machine Learning</a:t>
          </a:r>
          <a:endParaRPr lang="en-US"/>
        </a:p>
      </dgm:t>
    </dgm:pt>
    <dgm:pt modelId="{620E2B01-B722-4707-9601-A9105E7D79CA}" type="parTrans" cxnId="{B4C8EB04-0AAC-4864-A39B-EA7B920D4D10}">
      <dgm:prSet/>
      <dgm:spPr/>
      <dgm:t>
        <a:bodyPr/>
        <a:lstStyle/>
        <a:p>
          <a:endParaRPr lang="en-US"/>
        </a:p>
      </dgm:t>
    </dgm:pt>
    <dgm:pt modelId="{7E5E8DA3-74A5-44A6-8282-ECC4381283F4}" type="sibTrans" cxnId="{B4C8EB04-0AAC-4864-A39B-EA7B920D4D10}">
      <dgm:prSet/>
      <dgm:spPr/>
      <dgm:t>
        <a:bodyPr/>
        <a:lstStyle/>
        <a:p>
          <a:endParaRPr lang="en-US"/>
        </a:p>
      </dgm:t>
    </dgm:pt>
    <dgm:pt modelId="{F4B62A94-F626-4081-9721-FB9D1231078D}">
      <dgm:prSet/>
      <dgm:spPr/>
      <dgm:t>
        <a:bodyPr/>
        <a:lstStyle/>
        <a:p>
          <a:r>
            <a:rPr lang="en-US" b="1"/>
            <a:t>Interpretação dos Resultados</a:t>
          </a:r>
          <a:endParaRPr lang="en-US"/>
        </a:p>
      </dgm:t>
    </dgm:pt>
    <dgm:pt modelId="{34D0D609-DFA0-4638-90C7-595ED93A5DCC}" type="parTrans" cxnId="{DDEE6671-7C65-437F-AD27-CEDDE0E16034}">
      <dgm:prSet/>
      <dgm:spPr/>
      <dgm:t>
        <a:bodyPr/>
        <a:lstStyle/>
        <a:p>
          <a:endParaRPr lang="en-US"/>
        </a:p>
      </dgm:t>
    </dgm:pt>
    <dgm:pt modelId="{72461EAF-F6A8-43FC-BF5C-A1B5C4F9C101}" type="sibTrans" cxnId="{DDEE6671-7C65-437F-AD27-CEDDE0E16034}">
      <dgm:prSet/>
      <dgm:spPr/>
      <dgm:t>
        <a:bodyPr/>
        <a:lstStyle/>
        <a:p>
          <a:endParaRPr lang="en-US"/>
        </a:p>
      </dgm:t>
    </dgm:pt>
    <dgm:pt modelId="{32A42D08-05D9-4B35-AAD5-F9DBD504D1C7}">
      <dgm:prSet/>
      <dgm:spPr/>
      <dgm:t>
        <a:bodyPr/>
        <a:lstStyle/>
        <a:p>
          <a:endParaRPr lang="en-US" dirty="0"/>
        </a:p>
      </dgm:t>
    </dgm:pt>
    <dgm:pt modelId="{34D65DC3-C64D-486B-90B6-6EE2E42C9D47}" type="parTrans" cxnId="{B80A6A14-8ED0-4104-A788-86B780B59E7F}">
      <dgm:prSet/>
      <dgm:spPr/>
      <dgm:t>
        <a:bodyPr/>
        <a:lstStyle/>
        <a:p>
          <a:endParaRPr lang="en-US"/>
        </a:p>
      </dgm:t>
    </dgm:pt>
    <dgm:pt modelId="{6A449857-ACF4-4015-BA84-D40B24819672}" type="sibTrans" cxnId="{B80A6A14-8ED0-4104-A788-86B780B59E7F}">
      <dgm:prSet/>
      <dgm:spPr/>
      <dgm:t>
        <a:bodyPr/>
        <a:lstStyle/>
        <a:p>
          <a:endParaRPr lang="en-US"/>
        </a:p>
      </dgm:t>
    </dgm:pt>
    <dgm:pt modelId="{11EFE54F-52B1-4791-AAC6-EB542982E6E9}">
      <dgm:prSet/>
      <dgm:spPr/>
      <dgm:t>
        <a:bodyPr/>
        <a:lstStyle/>
        <a:p>
          <a:r>
            <a:rPr lang="en-US" b="1" dirty="0" err="1"/>
            <a:t>Processamento</a:t>
          </a:r>
          <a:r>
            <a:rPr lang="en-US" b="1" dirty="0"/>
            <a:t> / </a:t>
          </a:r>
          <a:r>
            <a:rPr lang="en-US" b="1" dirty="0" err="1"/>
            <a:t>Tratamento</a:t>
          </a:r>
          <a:r>
            <a:rPr lang="en-US" b="1" dirty="0"/>
            <a:t> dos dados</a:t>
          </a:r>
          <a:endParaRPr lang="en-US" dirty="0"/>
        </a:p>
      </dgm:t>
    </dgm:pt>
    <dgm:pt modelId="{C897593C-7BB6-4F82-B932-9ECB26650489}" type="parTrans" cxnId="{2102A385-3998-4BF3-AD5B-6F58BDE15E26}">
      <dgm:prSet/>
      <dgm:spPr/>
      <dgm:t>
        <a:bodyPr/>
        <a:lstStyle/>
        <a:p>
          <a:endParaRPr lang="pt-BR"/>
        </a:p>
      </dgm:t>
    </dgm:pt>
    <dgm:pt modelId="{689EA3EF-A346-4297-BB48-6936FD621338}" type="sibTrans" cxnId="{2102A385-3998-4BF3-AD5B-6F58BDE15E26}">
      <dgm:prSet/>
      <dgm:spPr/>
      <dgm:t>
        <a:bodyPr/>
        <a:lstStyle/>
        <a:p>
          <a:endParaRPr lang="pt-BR"/>
        </a:p>
      </dgm:t>
    </dgm:pt>
    <dgm:pt modelId="{7FB667E8-9E23-4220-B214-0DC360EE19DD}" type="pres">
      <dgm:prSet presAssocID="{E7B74AFD-0268-4657-9B55-D7DAF1581B20}" presName="vert0" presStyleCnt="0">
        <dgm:presLayoutVars>
          <dgm:dir/>
          <dgm:animOne val="branch"/>
          <dgm:animLvl val="lvl"/>
        </dgm:presLayoutVars>
      </dgm:prSet>
      <dgm:spPr/>
    </dgm:pt>
    <dgm:pt modelId="{BAB17CAD-F993-422D-A2B9-5E3889E67F79}" type="pres">
      <dgm:prSet presAssocID="{E243518F-A1B8-4319-ACE7-B37BE46E7AB3}" presName="thickLine" presStyleLbl="alignNode1" presStyleIdx="0" presStyleCnt="6"/>
      <dgm:spPr/>
    </dgm:pt>
    <dgm:pt modelId="{71B2C6EF-0EC3-488B-9625-B32EA985FC7C}" type="pres">
      <dgm:prSet presAssocID="{E243518F-A1B8-4319-ACE7-B37BE46E7AB3}" presName="horz1" presStyleCnt="0"/>
      <dgm:spPr/>
    </dgm:pt>
    <dgm:pt modelId="{9ECDE17D-A280-4319-B44A-32F7AB89D3C0}" type="pres">
      <dgm:prSet presAssocID="{E243518F-A1B8-4319-ACE7-B37BE46E7AB3}" presName="tx1" presStyleLbl="revTx" presStyleIdx="0" presStyleCnt="6"/>
      <dgm:spPr/>
    </dgm:pt>
    <dgm:pt modelId="{5B2C7282-AA66-494B-98BC-61D0C04BF64C}" type="pres">
      <dgm:prSet presAssocID="{E243518F-A1B8-4319-ACE7-B37BE46E7AB3}" presName="vert1" presStyleCnt="0"/>
      <dgm:spPr/>
    </dgm:pt>
    <dgm:pt modelId="{C763CA2D-2046-4390-B06E-49FEA7965FF3}" type="pres">
      <dgm:prSet presAssocID="{11EFE54F-52B1-4791-AAC6-EB542982E6E9}" presName="thickLine" presStyleLbl="alignNode1" presStyleIdx="1" presStyleCnt="6"/>
      <dgm:spPr/>
    </dgm:pt>
    <dgm:pt modelId="{E7FE754B-C3F5-4EBB-984B-C9AC590EBFC7}" type="pres">
      <dgm:prSet presAssocID="{11EFE54F-52B1-4791-AAC6-EB542982E6E9}" presName="horz1" presStyleCnt="0"/>
      <dgm:spPr/>
    </dgm:pt>
    <dgm:pt modelId="{561E5D48-67C3-4025-8096-F687A1AFD381}" type="pres">
      <dgm:prSet presAssocID="{11EFE54F-52B1-4791-AAC6-EB542982E6E9}" presName="tx1" presStyleLbl="revTx" presStyleIdx="1" presStyleCnt="6"/>
      <dgm:spPr/>
    </dgm:pt>
    <dgm:pt modelId="{08B266E3-2E0F-4CA5-9A14-3ED8761DB0CB}" type="pres">
      <dgm:prSet presAssocID="{11EFE54F-52B1-4791-AAC6-EB542982E6E9}" presName="vert1" presStyleCnt="0"/>
      <dgm:spPr/>
    </dgm:pt>
    <dgm:pt modelId="{7B5B4049-95B6-42E2-B0D3-64E8035F52BF}" type="pres">
      <dgm:prSet presAssocID="{D746E9FC-AB4D-4E89-A9B0-E159837388FD}" presName="thickLine" presStyleLbl="alignNode1" presStyleIdx="2" presStyleCnt="6"/>
      <dgm:spPr/>
    </dgm:pt>
    <dgm:pt modelId="{173343F8-F14A-49AD-A57E-98773C471CB0}" type="pres">
      <dgm:prSet presAssocID="{D746E9FC-AB4D-4E89-A9B0-E159837388FD}" presName="horz1" presStyleCnt="0"/>
      <dgm:spPr/>
    </dgm:pt>
    <dgm:pt modelId="{1004A0A9-FBE7-4A23-AE01-F17136B0C400}" type="pres">
      <dgm:prSet presAssocID="{D746E9FC-AB4D-4E89-A9B0-E159837388FD}" presName="tx1" presStyleLbl="revTx" presStyleIdx="2" presStyleCnt="6"/>
      <dgm:spPr/>
    </dgm:pt>
    <dgm:pt modelId="{6ABF2FE9-CD58-475D-AF7A-A8DF0DFB6EB8}" type="pres">
      <dgm:prSet presAssocID="{D746E9FC-AB4D-4E89-A9B0-E159837388FD}" presName="vert1" presStyleCnt="0"/>
      <dgm:spPr/>
    </dgm:pt>
    <dgm:pt modelId="{480A5F86-3F02-4F7F-9284-20E91DFB322E}" type="pres">
      <dgm:prSet presAssocID="{8763BE19-3DF1-4730-AAF4-1316B1D2D7C6}" presName="thickLine" presStyleLbl="alignNode1" presStyleIdx="3" presStyleCnt="6"/>
      <dgm:spPr/>
    </dgm:pt>
    <dgm:pt modelId="{152B4C17-A965-4E21-8283-2B9D49E172FD}" type="pres">
      <dgm:prSet presAssocID="{8763BE19-3DF1-4730-AAF4-1316B1D2D7C6}" presName="horz1" presStyleCnt="0"/>
      <dgm:spPr/>
    </dgm:pt>
    <dgm:pt modelId="{435D99C7-50ED-465D-B591-AA18617E6DE7}" type="pres">
      <dgm:prSet presAssocID="{8763BE19-3DF1-4730-AAF4-1316B1D2D7C6}" presName="tx1" presStyleLbl="revTx" presStyleIdx="3" presStyleCnt="6"/>
      <dgm:spPr/>
    </dgm:pt>
    <dgm:pt modelId="{A97014BF-81A3-4412-B624-95F2CCA84948}" type="pres">
      <dgm:prSet presAssocID="{8763BE19-3DF1-4730-AAF4-1316B1D2D7C6}" presName="vert1" presStyleCnt="0"/>
      <dgm:spPr/>
    </dgm:pt>
    <dgm:pt modelId="{2ED232B6-67DC-48A1-B9BB-98B7A1569EC1}" type="pres">
      <dgm:prSet presAssocID="{F4B62A94-F626-4081-9721-FB9D1231078D}" presName="thickLine" presStyleLbl="alignNode1" presStyleIdx="4" presStyleCnt="6"/>
      <dgm:spPr/>
    </dgm:pt>
    <dgm:pt modelId="{6691E82A-08BA-424F-B693-C136AB176E2B}" type="pres">
      <dgm:prSet presAssocID="{F4B62A94-F626-4081-9721-FB9D1231078D}" presName="horz1" presStyleCnt="0"/>
      <dgm:spPr/>
    </dgm:pt>
    <dgm:pt modelId="{3FB991F7-ECD0-4221-A1FA-37F6721137BD}" type="pres">
      <dgm:prSet presAssocID="{F4B62A94-F626-4081-9721-FB9D1231078D}" presName="tx1" presStyleLbl="revTx" presStyleIdx="4" presStyleCnt="6"/>
      <dgm:spPr/>
    </dgm:pt>
    <dgm:pt modelId="{EE9A529D-82D7-4351-9C57-27FB7F272B3A}" type="pres">
      <dgm:prSet presAssocID="{F4B62A94-F626-4081-9721-FB9D1231078D}" presName="vert1" presStyleCnt="0"/>
      <dgm:spPr/>
    </dgm:pt>
    <dgm:pt modelId="{8BA16D18-B2D3-4D46-A004-1FF5BE4F2B70}" type="pres">
      <dgm:prSet presAssocID="{32A42D08-05D9-4B35-AAD5-F9DBD504D1C7}" presName="thickLine" presStyleLbl="alignNode1" presStyleIdx="5" presStyleCnt="6"/>
      <dgm:spPr/>
    </dgm:pt>
    <dgm:pt modelId="{A5D8E149-6E5B-4751-B867-96C6C0DAE836}" type="pres">
      <dgm:prSet presAssocID="{32A42D08-05D9-4B35-AAD5-F9DBD504D1C7}" presName="horz1" presStyleCnt="0"/>
      <dgm:spPr/>
    </dgm:pt>
    <dgm:pt modelId="{863808CE-D5F2-42C9-B6E2-5E204CB78C24}" type="pres">
      <dgm:prSet presAssocID="{32A42D08-05D9-4B35-AAD5-F9DBD504D1C7}" presName="tx1" presStyleLbl="revTx" presStyleIdx="5" presStyleCnt="6"/>
      <dgm:spPr/>
    </dgm:pt>
    <dgm:pt modelId="{17816B18-7E1D-496D-B393-0BAC5D0A2118}" type="pres">
      <dgm:prSet presAssocID="{32A42D08-05D9-4B35-AAD5-F9DBD504D1C7}" presName="vert1" presStyleCnt="0"/>
      <dgm:spPr/>
    </dgm:pt>
  </dgm:ptLst>
  <dgm:cxnLst>
    <dgm:cxn modelId="{B4C8EB04-0AAC-4864-A39B-EA7B920D4D10}" srcId="{E7B74AFD-0268-4657-9B55-D7DAF1581B20}" destId="{8763BE19-3DF1-4730-AAF4-1316B1D2D7C6}" srcOrd="3" destOrd="0" parTransId="{620E2B01-B722-4707-9601-A9105E7D79CA}" sibTransId="{7E5E8DA3-74A5-44A6-8282-ECC4381283F4}"/>
    <dgm:cxn modelId="{F81FED0F-0C2C-4D39-ACBA-2BA7FB9E3A9F}" type="presOf" srcId="{D746E9FC-AB4D-4E89-A9B0-E159837388FD}" destId="{1004A0A9-FBE7-4A23-AE01-F17136B0C400}" srcOrd="0" destOrd="0" presId="urn:microsoft.com/office/officeart/2008/layout/LinedList"/>
    <dgm:cxn modelId="{B80A6A14-8ED0-4104-A788-86B780B59E7F}" srcId="{E7B74AFD-0268-4657-9B55-D7DAF1581B20}" destId="{32A42D08-05D9-4B35-AAD5-F9DBD504D1C7}" srcOrd="5" destOrd="0" parTransId="{34D65DC3-C64D-486B-90B6-6EE2E42C9D47}" sibTransId="{6A449857-ACF4-4015-BA84-D40B24819672}"/>
    <dgm:cxn modelId="{09C66029-7643-4613-B2D2-AC21F0F26172}" type="presOf" srcId="{E243518F-A1B8-4319-ACE7-B37BE46E7AB3}" destId="{9ECDE17D-A280-4319-B44A-32F7AB89D3C0}" srcOrd="0" destOrd="0" presId="urn:microsoft.com/office/officeart/2008/layout/LinedList"/>
    <dgm:cxn modelId="{01938C5B-0BEB-47AD-B567-90B5EA095234}" srcId="{E7B74AFD-0268-4657-9B55-D7DAF1581B20}" destId="{D746E9FC-AB4D-4E89-A9B0-E159837388FD}" srcOrd="2" destOrd="0" parTransId="{075F6DF6-E0F1-402C-BA21-01EE70039DE3}" sibTransId="{316F0DD7-3E7A-4E3E-BA9B-136ED36CE564}"/>
    <dgm:cxn modelId="{606E5667-C35F-40A5-8A0E-59674C129BD3}" type="presOf" srcId="{11EFE54F-52B1-4791-AAC6-EB542982E6E9}" destId="{561E5D48-67C3-4025-8096-F687A1AFD381}" srcOrd="0" destOrd="0" presId="urn:microsoft.com/office/officeart/2008/layout/LinedList"/>
    <dgm:cxn modelId="{F443EF49-584A-4230-916D-DD892034E75B}" type="presOf" srcId="{8763BE19-3DF1-4730-AAF4-1316B1D2D7C6}" destId="{435D99C7-50ED-465D-B591-AA18617E6DE7}" srcOrd="0" destOrd="0" presId="urn:microsoft.com/office/officeart/2008/layout/LinedList"/>
    <dgm:cxn modelId="{DDEE6671-7C65-437F-AD27-CEDDE0E16034}" srcId="{E7B74AFD-0268-4657-9B55-D7DAF1581B20}" destId="{F4B62A94-F626-4081-9721-FB9D1231078D}" srcOrd="4" destOrd="0" parTransId="{34D0D609-DFA0-4638-90C7-595ED93A5DCC}" sibTransId="{72461EAF-F6A8-43FC-BF5C-A1B5C4F9C101}"/>
    <dgm:cxn modelId="{A284F855-2054-45F5-90BB-F017108CA196}" type="presOf" srcId="{E7B74AFD-0268-4657-9B55-D7DAF1581B20}" destId="{7FB667E8-9E23-4220-B214-0DC360EE19DD}" srcOrd="0" destOrd="0" presId="urn:microsoft.com/office/officeart/2008/layout/LinedList"/>
    <dgm:cxn modelId="{2102A385-3998-4BF3-AD5B-6F58BDE15E26}" srcId="{E7B74AFD-0268-4657-9B55-D7DAF1581B20}" destId="{11EFE54F-52B1-4791-AAC6-EB542982E6E9}" srcOrd="1" destOrd="0" parTransId="{C897593C-7BB6-4F82-B932-9ECB26650489}" sibTransId="{689EA3EF-A346-4297-BB48-6936FD621338}"/>
    <dgm:cxn modelId="{71965AAA-4B56-4314-BA4A-AAE8E4001F48}" type="presOf" srcId="{32A42D08-05D9-4B35-AAD5-F9DBD504D1C7}" destId="{863808CE-D5F2-42C9-B6E2-5E204CB78C24}" srcOrd="0" destOrd="0" presId="urn:microsoft.com/office/officeart/2008/layout/LinedList"/>
    <dgm:cxn modelId="{A15CA3D3-F22E-400C-A030-91CFD431CF46}" srcId="{E7B74AFD-0268-4657-9B55-D7DAF1581B20}" destId="{E243518F-A1B8-4319-ACE7-B37BE46E7AB3}" srcOrd="0" destOrd="0" parTransId="{87F06E73-4668-42F9-ACBD-2E7896C60349}" sibTransId="{03CEF039-8B33-4740-AA1A-04146B6EAF16}"/>
    <dgm:cxn modelId="{44C1BCE8-8BFB-437A-BFEC-1E6512E0E854}" type="presOf" srcId="{F4B62A94-F626-4081-9721-FB9D1231078D}" destId="{3FB991F7-ECD0-4221-A1FA-37F6721137BD}" srcOrd="0" destOrd="0" presId="urn:microsoft.com/office/officeart/2008/layout/LinedList"/>
    <dgm:cxn modelId="{9B1317A7-5A27-40AC-AC68-AC9AAEF9865F}" type="presParOf" srcId="{7FB667E8-9E23-4220-B214-0DC360EE19DD}" destId="{BAB17CAD-F993-422D-A2B9-5E3889E67F79}" srcOrd="0" destOrd="0" presId="urn:microsoft.com/office/officeart/2008/layout/LinedList"/>
    <dgm:cxn modelId="{7120992D-9406-47FC-84A7-B3C3308F7C46}" type="presParOf" srcId="{7FB667E8-9E23-4220-B214-0DC360EE19DD}" destId="{71B2C6EF-0EC3-488B-9625-B32EA985FC7C}" srcOrd="1" destOrd="0" presId="urn:microsoft.com/office/officeart/2008/layout/LinedList"/>
    <dgm:cxn modelId="{BE5C990C-A08F-4428-84BD-F9C62AF1C9E3}" type="presParOf" srcId="{71B2C6EF-0EC3-488B-9625-B32EA985FC7C}" destId="{9ECDE17D-A280-4319-B44A-32F7AB89D3C0}" srcOrd="0" destOrd="0" presId="urn:microsoft.com/office/officeart/2008/layout/LinedList"/>
    <dgm:cxn modelId="{469CE13B-2FEE-4101-94FA-0B946307A4D3}" type="presParOf" srcId="{71B2C6EF-0EC3-488B-9625-B32EA985FC7C}" destId="{5B2C7282-AA66-494B-98BC-61D0C04BF64C}" srcOrd="1" destOrd="0" presId="urn:microsoft.com/office/officeart/2008/layout/LinedList"/>
    <dgm:cxn modelId="{583EC173-14E1-4860-8AA7-9B9A09C90B85}" type="presParOf" srcId="{7FB667E8-9E23-4220-B214-0DC360EE19DD}" destId="{C763CA2D-2046-4390-B06E-49FEA7965FF3}" srcOrd="2" destOrd="0" presId="urn:microsoft.com/office/officeart/2008/layout/LinedList"/>
    <dgm:cxn modelId="{D4A25F91-F940-4275-8DC1-946853DBC942}" type="presParOf" srcId="{7FB667E8-9E23-4220-B214-0DC360EE19DD}" destId="{E7FE754B-C3F5-4EBB-984B-C9AC590EBFC7}" srcOrd="3" destOrd="0" presId="urn:microsoft.com/office/officeart/2008/layout/LinedList"/>
    <dgm:cxn modelId="{6C1B8844-AB08-4DC9-A284-2F43B6A6F1D9}" type="presParOf" srcId="{E7FE754B-C3F5-4EBB-984B-C9AC590EBFC7}" destId="{561E5D48-67C3-4025-8096-F687A1AFD381}" srcOrd="0" destOrd="0" presId="urn:microsoft.com/office/officeart/2008/layout/LinedList"/>
    <dgm:cxn modelId="{2C7A7D9C-B134-4E33-9BA6-55D491D2A5CC}" type="presParOf" srcId="{E7FE754B-C3F5-4EBB-984B-C9AC590EBFC7}" destId="{08B266E3-2E0F-4CA5-9A14-3ED8761DB0CB}" srcOrd="1" destOrd="0" presId="urn:microsoft.com/office/officeart/2008/layout/LinedList"/>
    <dgm:cxn modelId="{353B2DCD-578E-4ECE-92B5-1493AF075808}" type="presParOf" srcId="{7FB667E8-9E23-4220-B214-0DC360EE19DD}" destId="{7B5B4049-95B6-42E2-B0D3-64E8035F52BF}" srcOrd="4" destOrd="0" presId="urn:microsoft.com/office/officeart/2008/layout/LinedList"/>
    <dgm:cxn modelId="{6A97EB4B-581C-46D1-ABD2-F42180C86002}" type="presParOf" srcId="{7FB667E8-9E23-4220-B214-0DC360EE19DD}" destId="{173343F8-F14A-49AD-A57E-98773C471CB0}" srcOrd="5" destOrd="0" presId="urn:microsoft.com/office/officeart/2008/layout/LinedList"/>
    <dgm:cxn modelId="{85FDDF9E-6507-453B-83CB-B2472124F87E}" type="presParOf" srcId="{173343F8-F14A-49AD-A57E-98773C471CB0}" destId="{1004A0A9-FBE7-4A23-AE01-F17136B0C400}" srcOrd="0" destOrd="0" presId="urn:microsoft.com/office/officeart/2008/layout/LinedList"/>
    <dgm:cxn modelId="{41964AD8-73D3-4C20-88EB-82BD20835292}" type="presParOf" srcId="{173343F8-F14A-49AD-A57E-98773C471CB0}" destId="{6ABF2FE9-CD58-475D-AF7A-A8DF0DFB6EB8}" srcOrd="1" destOrd="0" presId="urn:microsoft.com/office/officeart/2008/layout/LinedList"/>
    <dgm:cxn modelId="{F02408D2-F3D4-4871-A08F-ECB92408CC3C}" type="presParOf" srcId="{7FB667E8-9E23-4220-B214-0DC360EE19DD}" destId="{480A5F86-3F02-4F7F-9284-20E91DFB322E}" srcOrd="6" destOrd="0" presId="urn:microsoft.com/office/officeart/2008/layout/LinedList"/>
    <dgm:cxn modelId="{CBBB6093-7283-41AA-AF9D-230B046070C4}" type="presParOf" srcId="{7FB667E8-9E23-4220-B214-0DC360EE19DD}" destId="{152B4C17-A965-4E21-8283-2B9D49E172FD}" srcOrd="7" destOrd="0" presId="urn:microsoft.com/office/officeart/2008/layout/LinedList"/>
    <dgm:cxn modelId="{3AF215C4-7BA8-42C8-B321-2276DD4E00AA}" type="presParOf" srcId="{152B4C17-A965-4E21-8283-2B9D49E172FD}" destId="{435D99C7-50ED-465D-B591-AA18617E6DE7}" srcOrd="0" destOrd="0" presId="urn:microsoft.com/office/officeart/2008/layout/LinedList"/>
    <dgm:cxn modelId="{CDC4F9DB-A930-4BDB-BCFD-CA05C7ADB82B}" type="presParOf" srcId="{152B4C17-A965-4E21-8283-2B9D49E172FD}" destId="{A97014BF-81A3-4412-B624-95F2CCA84948}" srcOrd="1" destOrd="0" presId="urn:microsoft.com/office/officeart/2008/layout/LinedList"/>
    <dgm:cxn modelId="{9BBF34F0-70E0-47C4-BD04-4A0096B421C4}" type="presParOf" srcId="{7FB667E8-9E23-4220-B214-0DC360EE19DD}" destId="{2ED232B6-67DC-48A1-B9BB-98B7A1569EC1}" srcOrd="8" destOrd="0" presId="urn:microsoft.com/office/officeart/2008/layout/LinedList"/>
    <dgm:cxn modelId="{E3663501-EEF0-4018-8AEC-F4B3A3673FDC}" type="presParOf" srcId="{7FB667E8-9E23-4220-B214-0DC360EE19DD}" destId="{6691E82A-08BA-424F-B693-C136AB176E2B}" srcOrd="9" destOrd="0" presId="urn:microsoft.com/office/officeart/2008/layout/LinedList"/>
    <dgm:cxn modelId="{F95EFB8F-DDD5-4116-B2A6-ACBAEC3A6265}" type="presParOf" srcId="{6691E82A-08BA-424F-B693-C136AB176E2B}" destId="{3FB991F7-ECD0-4221-A1FA-37F6721137BD}" srcOrd="0" destOrd="0" presId="urn:microsoft.com/office/officeart/2008/layout/LinedList"/>
    <dgm:cxn modelId="{9376A4D0-57E2-482D-BA1C-C079012E87D5}" type="presParOf" srcId="{6691E82A-08BA-424F-B693-C136AB176E2B}" destId="{EE9A529D-82D7-4351-9C57-27FB7F272B3A}" srcOrd="1" destOrd="0" presId="urn:microsoft.com/office/officeart/2008/layout/LinedList"/>
    <dgm:cxn modelId="{9CE3CED0-11D8-4639-A96B-485155FE7BA3}" type="presParOf" srcId="{7FB667E8-9E23-4220-B214-0DC360EE19DD}" destId="{8BA16D18-B2D3-4D46-A004-1FF5BE4F2B70}" srcOrd="10" destOrd="0" presId="urn:microsoft.com/office/officeart/2008/layout/LinedList"/>
    <dgm:cxn modelId="{7ECB539A-DB7B-46CD-8A26-F05A5A6C8BB0}" type="presParOf" srcId="{7FB667E8-9E23-4220-B214-0DC360EE19DD}" destId="{A5D8E149-6E5B-4751-B867-96C6C0DAE836}" srcOrd="11" destOrd="0" presId="urn:microsoft.com/office/officeart/2008/layout/LinedList"/>
    <dgm:cxn modelId="{AFBC07B5-824B-46DF-AC90-510604B307B2}" type="presParOf" srcId="{A5D8E149-6E5B-4751-B867-96C6C0DAE836}" destId="{863808CE-D5F2-42C9-B6E2-5E204CB78C24}" srcOrd="0" destOrd="0" presId="urn:microsoft.com/office/officeart/2008/layout/LinedList"/>
    <dgm:cxn modelId="{17DAA141-AFED-4187-91E0-01EF840F2202}" type="presParOf" srcId="{A5D8E149-6E5B-4751-B867-96C6C0DAE836}" destId="{17816B18-7E1D-496D-B393-0BAC5D0A21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17CAD-F993-422D-A2B9-5E3889E67F79}">
      <dsp:nvSpPr>
        <dsp:cNvPr id="0" name=""/>
        <dsp:cNvSpPr/>
      </dsp:nvSpPr>
      <dsp:spPr>
        <a:xfrm>
          <a:off x="0" y="1880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DE17D-A280-4319-B44A-32F7AB89D3C0}">
      <dsp:nvSpPr>
        <dsp:cNvPr id="0" name=""/>
        <dsp:cNvSpPr/>
      </dsp:nvSpPr>
      <dsp:spPr>
        <a:xfrm>
          <a:off x="0" y="1880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Coleta dos dados</a:t>
          </a:r>
          <a:endParaRPr lang="en-US" sz="1800" kern="1200" dirty="0"/>
        </a:p>
      </dsp:txBody>
      <dsp:txXfrm>
        <a:off x="0" y="1880"/>
        <a:ext cx="4182121" cy="641111"/>
      </dsp:txXfrm>
    </dsp:sp>
    <dsp:sp modelId="{C763CA2D-2046-4390-B06E-49FEA7965FF3}">
      <dsp:nvSpPr>
        <dsp:cNvPr id="0" name=""/>
        <dsp:cNvSpPr/>
      </dsp:nvSpPr>
      <dsp:spPr>
        <a:xfrm>
          <a:off x="0" y="642991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E5D48-67C3-4025-8096-F687A1AFD381}">
      <dsp:nvSpPr>
        <dsp:cNvPr id="0" name=""/>
        <dsp:cNvSpPr/>
      </dsp:nvSpPr>
      <dsp:spPr>
        <a:xfrm>
          <a:off x="0" y="642991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Processamento</a:t>
          </a:r>
          <a:r>
            <a:rPr lang="en-US" sz="1800" b="1" kern="1200" dirty="0"/>
            <a:t> / </a:t>
          </a:r>
          <a:r>
            <a:rPr lang="en-US" sz="1800" b="1" kern="1200" dirty="0" err="1"/>
            <a:t>Tratamento</a:t>
          </a:r>
          <a:r>
            <a:rPr lang="en-US" sz="1800" b="1" kern="1200" dirty="0"/>
            <a:t> dos dados</a:t>
          </a:r>
          <a:endParaRPr lang="en-US" sz="1800" kern="1200" dirty="0"/>
        </a:p>
      </dsp:txBody>
      <dsp:txXfrm>
        <a:off x="0" y="642991"/>
        <a:ext cx="4182121" cy="641111"/>
      </dsp:txXfrm>
    </dsp:sp>
    <dsp:sp modelId="{7B5B4049-95B6-42E2-B0D3-64E8035F52BF}">
      <dsp:nvSpPr>
        <dsp:cNvPr id="0" name=""/>
        <dsp:cNvSpPr/>
      </dsp:nvSpPr>
      <dsp:spPr>
        <a:xfrm>
          <a:off x="0" y="1284102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4A0A9-FBE7-4A23-AE01-F17136B0C400}">
      <dsp:nvSpPr>
        <dsp:cNvPr id="0" name=""/>
        <dsp:cNvSpPr/>
      </dsp:nvSpPr>
      <dsp:spPr>
        <a:xfrm>
          <a:off x="0" y="1284102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Análise e Exploração dos Dados</a:t>
          </a:r>
          <a:endParaRPr lang="en-US" sz="1800" kern="1200"/>
        </a:p>
      </dsp:txBody>
      <dsp:txXfrm>
        <a:off x="0" y="1284102"/>
        <a:ext cx="4182121" cy="641111"/>
      </dsp:txXfrm>
    </dsp:sp>
    <dsp:sp modelId="{480A5F86-3F02-4F7F-9284-20E91DFB322E}">
      <dsp:nvSpPr>
        <dsp:cNvPr id="0" name=""/>
        <dsp:cNvSpPr/>
      </dsp:nvSpPr>
      <dsp:spPr>
        <a:xfrm>
          <a:off x="0" y="1925214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99C7-50ED-465D-B591-AA18617E6DE7}">
      <dsp:nvSpPr>
        <dsp:cNvPr id="0" name=""/>
        <dsp:cNvSpPr/>
      </dsp:nvSpPr>
      <dsp:spPr>
        <a:xfrm>
          <a:off x="0" y="1925214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Criação de Modelos de Machine Learning</a:t>
          </a:r>
          <a:endParaRPr lang="en-US" sz="1800" kern="1200"/>
        </a:p>
      </dsp:txBody>
      <dsp:txXfrm>
        <a:off x="0" y="1925214"/>
        <a:ext cx="4182121" cy="641111"/>
      </dsp:txXfrm>
    </dsp:sp>
    <dsp:sp modelId="{2ED232B6-67DC-48A1-B9BB-98B7A1569EC1}">
      <dsp:nvSpPr>
        <dsp:cNvPr id="0" name=""/>
        <dsp:cNvSpPr/>
      </dsp:nvSpPr>
      <dsp:spPr>
        <a:xfrm>
          <a:off x="0" y="2566325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991F7-ECD0-4221-A1FA-37F6721137BD}">
      <dsp:nvSpPr>
        <dsp:cNvPr id="0" name=""/>
        <dsp:cNvSpPr/>
      </dsp:nvSpPr>
      <dsp:spPr>
        <a:xfrm>
          <a:off x="0" y="2566325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Interpretação dos Resultados</a:t>
          </a:r>
          <a:endParaRPr lang="en-US" sz="1800" kern="1200"/>
        </a:p>
      </dsp:txBody>
      <dsp:txXfrm>
        <a:off x="0" y="2566325"/>
        <a:ext cx="4182121" cy="641111"/>
      </dsp:txXfrm>
    </dsp:sp>
    <dsp:sp modelId="{8BA16D18-B2D3-4D46-A004-1FF5BE4F2B70}">
      <dsp:nvSpPr>
        <dsp:cNvPr id="0" name=""/>
        <dsp:cNvSpPr/>
      </dsp:nvSpPr>
      <dsp:spPr>
        <a:xfrm>
          <a:off x="0" y="3207436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08CE-D5F2-42C9-B6E2-5E204CB78C24}">
      <dsp:nvSpPr>
        <dsp:cNvPr id="0" name=""/>
        <dsp:cNvSpPr/>
      </dsp:nvSpPr>
      <dsp:spPr>
        <a:xfrm>
          <a:off x="0" y="3207436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3207436"/>
        <a:ext cx="4182121" cy="641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92933-2B9C-480A-ADDE-9F1DD28F4E9A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C9ED-34DD-411F-92CC-3854BF9C8E57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6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0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875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1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863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01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279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605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382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1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974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2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924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458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87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342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724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799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097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106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91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901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85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de acordo com um estudo publicado pela Universidade de Oxford. Esse estudo mostra através de técnicas demográficas e Bayesianas qual efeito da pandemia na redução da expectativa de vida. </a:t>
            </a:r>
            <a:endParaRPr lang="pt-B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209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089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0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sempre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foram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as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apresentadas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diminuindo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épocas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conflitos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pestes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aumentando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elevação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população</a:t>
            </a:r>
            <a:r>
              <a:rPr lang="en-US" sz="1000" b="0" i="0" u="none" strike="noStrike" baseline="0" dirty="0"/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24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158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0" i="0" u="none" strike="noStrike" baseline="0" dirty="0"/>
              <a:t>Para a </a:t>
            </a:r>
            <a:r>
              <a:rPr lang="en-US" sz="1200" b="0" i="0" u="none" strike="noStrike" baseline="0" dirty="0" err="1"/>
              <a:t>realização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deste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projeto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foi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usado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como</a:t>
            </a:r>
            <a:r>
              <a:rPr lang="en-US" sz="1200" b="0" i="0" u="none" strike="noStrike" baseline="0" dirty="0"/>
              <a:t> IDE o </a:t>
            </a:r>
            <a:r>
              <a:rPr lang="en-US" sz="1200" b="0" i="0" u="none" strike="noStrike" baseline="0" dirty="0" err="1"/>
              <a:t>Jupyter</a:t>
            </a:r>
            <a:r>
              <a:rPr lang="en-US" sz="1200" b="0" i="0" u="none" strike="noStrike" baseline="0" dirty="0"/>
              <a:t> Notebook no qual </a:t>
            </a:r>
            <a:r>
              <a:rPr lang="en-US" sz="1200" b="0" i="0" u="none" strike="noStrike" baseline="0" dirty="0" err="1"/>
              <a:t>foram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instaladas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extensões</a:t>
            </a:r>
            <a:r>
              <a:rPr lang="en-US" sz="1200" b="0" i="0" u="none" strike="noStrike" baseline="0" dirty="0"/>
              <a:t> que </a:t>
            </a:r>
            <a:r>
              <a:rPr lang="en-US" sz="1200" b="0" i="0" u="none" strike="noStrike" baseline="0" dirty="0" err="1"/>
              <a:t>são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complementos</a:t>
            </a:r>
            <a:r>
              <a:rPr lang="en-US" sz="1200" b="0" i="0" u="none" strike="noStrike" baseline="0" dirty="0"/>
              <a:t> simples que </a:t>
            </a:r>
            <a:r>
              <a:rPr lang="en-US" sz="1200" b="0" i="0" u="none" strike="noStrike" baseline="0" dirty="0" err="1"/>
              <a:t>estendem</a:t>
            </a:r>
            <a:r>
              <a:rPr lang="en-US" sz="1200" b="0" i="0" u="none" strike="noStrike" baseline="0" dirty="0"/>
              <a:t> a </a:t>
            </a:r>
            <a:r>
              <a:rPr lang="en-US" sz="1200" b="0" i="0" u="none" strike="noStrike" baseline="0" dirty="0" err="1"/>
              <a:t>funcionalidade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básica</a:t>
            </a:r>
            <a:r>
              <a:rPr lang="en-US" sz="1200" b="0" i="0" u="none" strike="noStrike" baseline="0" dirty="0"/>
              <a:t> do </a:t>
            </a:r>
            <a:r>
              <a:rPr lang="en-US" sz="1200" b="0" i="0" u="none" strike="noStrike" baseline="0" dirty="0" err="1"/>
              <a:t>ambiente</a:t>
            </a:r>
            <a:r>
              <a:rPr lang="en-US" sz="1200" b="0" i="0" u="none" strike="noStrike" baseline="0" dirty="0"/>
              <a:t> do notebook. A </a:t>
            </a:r>
            <a:r>
              <a:rPr lang="en-US" sz="1200" b="0" i="0" u="none" strike="noStrike" baseline="0" dirty="0" err="1"/>
              <a:t>linguagem</a:t>
            </a:r>
            <a:r>
              <a:rPr lang="en-US" sz="1200" b="0" i="0" u="none" strike="noStrike" baseline="0" dirty="0"/>
              <a:t> de </a:t>
            </a:r>
            <a:r>
              <a:rPr lang="en-US" sz="1200" b="0" i="0" u="none" strike="noStrike" baseline="0" dirty="0" err="1"/>
              <a:t>programação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escolhida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foi</a:t>
            </a:r>
            <a:r>
              <a:rPr lang="en-US" sz="1200" b="0" i="0" u="none" strike="noStrike" baseline="0" dirty="0"/>
              <a:t> o Python mas </a:t>
            </a:r>
            <a:r>
              <a:rPr lang="en-US" sz="1200" b="0" i="0" u="none" strike="noStrike" baseline="0" dirty="0" err="1"/>
              <a:t>foram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instaladas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uma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série</a:t>
            </a:r>
            <a:r>
              <a:rPr lang="en-US" sz="1200" b="0" i="0" u="none" strike="noStrike" baseline="0" dirty="0"/>
              <a:t> de </a:t>
            </a:r>
            <a:r>
              <a:rPr lang="en-US" sz="1200" b="0" i="0" u="none" strike="noStrike" baseline="0" dirty="0" err="1"/>
              <a:t>bibliotecas</a:t>
            </a:r>
            <a:r>
              <a:rPr lang="en-US" sz="1200" b="0" i="0" u="none" strike="noStrike" baseline="0" dirty="0"/>
              <a:t> e </a:t>
            </a:r>
            <a:r>
              <a:rPr lang="en-US" sz="1200" b="0" i="0" u="none" strike="noStrike" baseline="0" dirty="0" err="1"/>
              <a:t>suas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relativas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versões</a:t>
            </a:r>
            <a:r>
              <a:rPr lang="en-US" sz="1200" b="0" i="0" u="none" strike="noStrike" baseline="0" dirty="0"/>
              <a:t> que </a:t>
            </a:r>
            <a:r>
              <a:rPr lang="en-US" sz="1200" b="0" i="0" u="none" strike="noStrike" baseline="0" dirty="0" err="1"/>
              <a:t>podem</a:t>
            </a:r>
            <a:r>
              <a:rPr lang="en-US" sz="1200" b="0" i="0" u="none" strike="noStrike" baseline="0" dirty="0"/>
              <a:t> ser </a:t>
            </a:r>
            <a:r>
              <a:rPr lang="en-US" sz="1200" b="0" i="0" u="none" strike="noStrike" baseline="0" dirty="0" err="1"/>
              <a:t>consultadas</a:t>
            </a:r>
            <a:r>
              <a:rPr lang="en-US" sz="1200" b="0" i="0" u="none" strike="noStrike" baseline="0" dirty="0"/>
              <a:t> no </a:t>
            </a:r>
            <a:r>
              <a:rPr lang="en-US" sz="1200" b="0" i="0" u="none" strike="noStrike" baseline="0" dirty="0" err="1"/>
              <a:t>documento</a:t>
            </a:r>
            <a:r>
              <a:rPr lang="en-US" sz="1200" b="0" i="0" u="none" strike="noStrike" baseline="0" dirty="0"/>
              <a:t> requirements.</a:t>
            </a:r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2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execuçao desse projeto foi utilizado uma metodologia ciclica para cada ciclo do projeto passamos por etapas que seram melhoradas a cada ciclo. As etapas aqui definidas sao: Coleta dos dados, Processamento/Tratamento de Dados, Análise e Exploração dos Dados, Criação de Modelos de Machine Learning, Interpretação dos Resultados, Apresentação dos Resultados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290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01_ Expectativa de vida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 conjunto de dados relacionado à exp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ectativa de vida e fatores de saúde de 193 países foi coletado do repositório de dados do Observatório Global de Saúde (GHO) da Organização Mundial da Saúde (OMS)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02_ Dados de emissão de CO2 e de Gases de Efeito Estufa </a:t>
            </a:r>
          </a:p>
          <a:p>
            <a:r>
              <a:rPr lang="pt-BR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03_ Dados Demográficos </a:t>
            </a:r>
            <a:endParaRPr lang="pt-BR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Nesse dataset foram obtidos dados que segmentam a população dos 193 países selecionados. Foram coletadas as seguintes informações: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● População Total do país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● População por gênero </a:t>
            </a:r>
          </a:p>
          <a:p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● Densidade demográfica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APIs de localização e nomes e codificação dos países </a:t>
            </a:r>
          </a:p>
          <a:p>
            <a:endParaRPr lang="pt-BR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6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criação de features uma das técnicas de feature engineering envolve derivar novas features das existentes. Isso pode ser feito por operações matemáticas simples, como agregações para obter a média, mediana, modo, soma ou diferença e até mesmo o produto de dois valores. Nesse projeto foram derivadas 2 novas features: percentual de mulheres e emissão de gás por tamanho da população. A ideia era ajustar a taxa de emissão em cada país e testar a hipótese que países com um percentual maior de mulheres tem uma expectativa de vida maior. 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266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21/03/2022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slide" Target="slide3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3.png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0"/>
    </mc:Choice>
    <mc:Fallback xmlns="">
      <p:transition spd="slow" advTm="266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9B98970-7178-41FC-B2DB-9340B9552117}"/>
              </a:ext>
            </a:extLst>
          </p:cNvPr>
          <p:cNvSpPr txBox="1"/>
          <p:nvPr/>
        </p:nvSpPr>
        <p:spPr>
          <a:xfrm>
            <a:off x="5069940" y="301162"/>
            <a:ext cx="61722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400" b="1" i="1" u="none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erson walking down a flight of stairs&#10;&#10;Description automatically generated with medium confidence">
            <a:extLst>
              <a:ext uri="{FF2B5EF4-FFF2-40B4-BE49-F238E27FC236}">
                <a16:creationId xmlns:a16="http://schemas.microsoft.com/office/drawing/2014/main" id="{03FDFF0E-A398-422C-ADC2-1B9A6C03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37912" r="5917"/>
          <a:stretch/>
        </p:blipFill>
        <p:spPr>
          <a:xfrm>
            <a:off x="0" y="-28447"/>
            <a:ext cx="7538484" cy="691826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ABDB4AB-A4B4-4A49-BF30-DC457A359254}"/>
              </a:ext>
            </a:extLst>
          </p:cNvPr>
          <p:cNvGrpSpPr/>
          <p:nvPr/>
        </p:nvGrpSpPr>
        <p:grpSpPr>
          <a:xfrm>
            <a:off x="8495459" y="163248"/>
            <a:ext cx="3875522" cy="2104628"/>
            <a:chOff x="8316478" y="166084"/>
            <a:chExt cx="3875522" cy="2104628"/>
          </a:xfrm>
        </p:grpSpPr>
        <p:pic>
          <p:nvPicPr>
            <p:cNvPr id="46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1DD8DF36-37CD-481B-B64E-500C82856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53" name="CasellaDiTesto 5">
              <a:extLst>
                <a:ext uri="{FF2B5EF4-FFF2-40B4-BE49-F238E27FC236}">
                  <a16:creationId xmlns:a16="http://schemas.microsoft.com/office/drawing/2014/main" id="{655ABB1B-B23E-4534-8D37-A2CCEE8B5D16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3111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Etapas</a:t>
              </a:r>
              <a:r>
                <a:rPr lang="en-US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do </a:t>
              </a: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Trabalho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55" name="TextBox 35">
            <a:extLst>
              <a:ext uri="{FF2B5EF4-FFF2-40B4-BE49-F238E27FC236}">
                <a16:creationId xmlns:a16="http://schemas.microsoft.com/office/drawing/2014/main" id="{B4B3CDA9-7ADF-81DE-B9B3-913DB0318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322736"/>
              </p:ext>
            </p:extLst>
          </p:nvPr>
        </p:nvGraphicFramePr>
        <p:xfrm>
          <a:off x="7804297" y="2806995"/>
          <a:ext cx="4182121" cy="3850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970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0"/>
    </mc:Choice>
    <mc:Fallback xmlns="">
      <p:transition spd="slow" advTm="2648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Coleta de Dados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3145D-407B-482B-B27E-F26437497FBB}"/>
              </a:ext>
            </a:extLst>
          </p:cNvPr>
          <p:cNvGrpSpPr/>
          <p:nvPr/>
        </p:nvGrpSpPr>
        <p:grpSpPr>
          <a:xfrm>
            <a:off x="3891516" y="1597432"/>
            <a:ext cx="8174359" cy="5328585"/>
            <a:chOff x="3733800" y="1533048"/>
            <a:chExt cx="7855399" cy="4785542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50201ECC-FCC5-4720-8E26-C1A43884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FB157A-92BD-40C4-A5E1-0A0BB5E7E813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B322E7B-F4B8-4268-8DE3-F8CCBC123E49}"/>
              </a:ext>
            </a:extLst>
          </p:cNvPr>
          <p:cNvSpPr txBox="1">
            <a:spLocks/>
          </p:cNvSpPr>
          <p:nvPr/>
        </p:nvSpPr>
        <p:spPr>
          <a:xfrm>
            <a:off x="354996" y="1946343"/>
            <a:ext cx="3994739" cy="923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 Data e API de geolocalização.</a:t>
            </a:r>
            <a:endParaRPr lang="pt-BR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CD6B1-C602-4A84-9B92-4E501E6AA7CB}"/>
              </a:ext>
            </a:extLst>
          </p:cNvPr>
          <p:cNvSpPr txBox="1"/>
          <p:nvPr/>
        </p:nvSpPr>
        <p:spPr>
          <a:xfrm>
            <a:off x="354996" y="3227846"/>
            <a:ext cx="387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652654-412E-4865-8A4C-21FA13C258AF}"/>
              </a:ext>
            </a:extLst>
          </p:cNvPr>
          <p:cNvSpPr txBox="1"/>
          <p:nvPr/>
        </p:nvSpPr>
        <p:spPr>
          <a:xfrm>
            <a:off x="354996" y="4594611"/>
            <a:ext cx="26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sp>
        <p:nvSpPr>
          <p:cNvPr id="2" name="Action Button: Get Informatio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7658E6-F702-4751-854B-9BFC947912C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60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9073C1-ADDA-4CA9-97F1-76892909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27" y="1716245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2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DC231E-2F68-44CA-8B43-EB3015561065}"/>
              </a:ext>
            </a:extLst>
          </p:cNvPr>
          <p:cNvPicPr/>
          <p:nvPr/>
        </p:nvPicPr>
        <p:blipFill>
          <a:blip r:embed="rId3"/>
          <a:srcRect l="22283" t="39104" r="28999" b="46856"/>
          <a:stretch>
            <a:fillRect/>
          </a:stretch>
        </p:blipFill>
        <p:spPr>
          <a:xfrm>
            <a:off x="895202" y="2080202"/>
            <a:ext cx="6047858" cy="1322214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pic>
        <p:nvPicPr>
          <p:cNvPr id="11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827020A7-0201-4574-A0D3-A6D00170461B}"/>
              </a:ext>
            </a:extLst>
          </p:cNvPr>
          <p:cNvPicPr/>
          <p:nvPr/>
        </p:nvPicPr>
        <p:blipFill rotWithShape="1">
          <a:blip r:embed="rId4"/>
          <a:srcRect l="14000" t="26419" r="46092" b="54957"/>
          <a:stretch/>
        </p:blipFill>
        <p:spPr>
          <a:xfrm>
            <a:off x="252248" y="4257263"/>
            <a:ext cx="5244029" cy="1767156"/>
          </a:xfrm>
          <a:prstGeom prst="rect">
            <a:avLst/>
          </a:prstGeom>
          <a:ln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057EC7-E0AB-4242-88A2-259629CD7DB1}"/>
              </a:ext>
            </a:extLst>
          </p:cNvPr>
          <p:cNvSpPr txBox="1"/>
          <p:nvPr/>
        </p:nvSpPr>
        <p:spPr>
          <a:xfrm>
            <a:off x="766655" y="365897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C1BE41-0642-4133-931A-7C53B0A35C1E}"/>
              </a:ext>
            </a:extLst>
          </p:cNvPr>
          <p:cNvSpPr txBox="1">
            <a:spLocks/>
          </p:cNvSpPr>
          <p:nvPr/>
        </p:nvSpPr>
        <p:spPr>
          <a:xfrm>
            <a:off x="252248" y="89337"/>
            <a:ext cx="11813627" cy="747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3" name="Action Button: Get Informatio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10BBF92-BFE7-40BC-85C1-92F2177D02E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53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02E0D2-1635-4772-B4FF-09017159B352}"/>
              </a:ext>
            </a:extLst>
          </p:cNvPr>
          <p:cNvSpPr txBox="1">
            <a:spLocks/>
          </p:cNvSpPr>
          <p:nvPr/>
        </p:nvSpPr>
        <p:spPr>
          <a:xfrm>
            <a:off x="252248" y="1727624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8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7112DC-FECE-48B2-95DD-732336FDE2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9349" y="2732467"/>
            <a:ext cx="6536873" cy="3455682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4640C-B8F5-4303-A045-8A6270173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1" t="25191" r="23866" b="33178"/>
          <a:stretch/>
        </p:blipFill>
        <p:spPr>
          <a:xfrm>
            <a:off x="7366179" y="2732467"/>
            <a:ext cx="4489121" cy="211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A2F4B-009E-4D81-A431-F0F27CB41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6" t="58915" r="40872" b="27441"/>
          <a:stretch/>
        </p:blipFill>
        <p:spPr>
          <a:xfrm>
            <a:off x="7712148" y="5252484"/>
            <a:ext cx="3763925" cy="935665"/>
          </a:xfrm>
          <a:prstGeom prst="rect">
            <a:avLst/>
          </a:prstGeom>
        </p:spPr>
      </p:pic>
      <p:sp>
        <p:nvSpPr>
          <p:cNvPr id="12" name="Action Button: Get Information 1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219E6BA-CA5E-4AA0-86EC-7A1B63EB0D0C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9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C3332-E469-4FE8-8FE8-D6C12466A7E6}"/>
              </a:ext>
            </a:extLst>
          </p:cNvPr>
          <p:cNvSpPr txBox="1">
            <a:spLocks/>
          </p:cNvSpPr>
          <p:nvPr/>
        </p:nvSpPr>
        <p:spPr>
          <a:xfrm>
            <a:off x="252248" y="1686769"/>
            <a:ext cx="3275805" cy="443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>
                <a:latin typeface="Calibri" panose="020F0502020204030204" pitchFamily="34" charset="0"/>
                <a:cs typeface="Calibri" panose="020F0502020204030204" pitchFamily="34" charset="0"/>
              </a:rPr>
              <a:t>omissos e ruidosos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24C91441-0DAE-4F06-B433-5AF9E4FBB45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6014" y="1694574"/>
            <a:ext cx="6517044" cy="4118811"/>
          </a:xfrm>
          <a:prstGeom prst="rect">
            <a:avLst/>
          </a:prstGeom>
          <a:ln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0F3A06-65D3-4308-9DF2-9C511A544F8F}"/>
              </a:ext>
            </a:extLst>
          </p:cNvPr>
          <p:cNvSpPr txBox="1">
            <a:spLocks/>
          </p:cNvSpPr>
          <p:nvPr/>
        </p:nvSpPr>
        <p:spPr>
          <a:xfrm>
            <a:off x="7179442" y="3168070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linhas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do DB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ction Button: Get Information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E890B3-24B7-4030-81D1-1DA1F556FBDD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3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074654-1FAA-4E8B-B30A-0BE69E34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2" t="23195" r="51747" b="7952"/>
          <a:stretch/>
        </p:blipFill>
        <p:spPr>
          <a:xfrm>
            <a:off x="459350" y="1686769"/>
            <a:ext cx="2250799" cy="489701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8886F3-4B56-4482-BF59-74450621679A}"/>
              </a:ext>
            </a:extLst>
          </p:cNvPr>
          <p:cNvSpPr txBox="1"/>
          <p:nvPr/>
        </p:nvSpPr>
        <p:spPr>
          <a:xfrm>
            <a:off x="2816531" y="1707708"/>
            <a:ext cx="8388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GPD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- Decidiu-se por coletar novamente o dado de uma outra fonte mais confiável e por substituir os dados anteriores. </a:t>
            </a:r>
            <a:endParaRPr lang="pt-BR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9E00E1-873B-4AEC-ADE9-7910D2FD6812}"/>
              </a:ext>
            </a:extLst>
          </p:cNvPr>
          <p:cNvSpPr txBox="1"/>
          <p:nvPr/>
        </p:nvSpPr>
        <p:spPr>
          <a:xfrm>
            <a:off x="2816531" y="2722724"/>
            <a:ext cx="8810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P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ercentage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expenditure -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Decidiu-se por eliminar a feature dado que a variável total_expenditure pode ser considerada como uma sua derivante. </a:t>
            </a:r>
            <a:endParaRPr lang="pt-BR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12DA54-CFC5-4103-86C0-23CF866DAD21}"/>
              </a:ext>
            </a:extLst>
          </p:cNvPr>
          <p:cNvSpPr txBox="1"/>
          <p:nvPr/>
        </p:nvSpPr>
        <p:spPr>
          <a:xfrm>
            <a:off x="2801911" y="3705053"/>
            <a:ext cx="8917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Alcohol, Total expenditure, Income composition, Schooling, Hepatitis B -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ilizamos o algoritmo KNN (K-Nearest Neighbor) que tem como objetivo determinar a qual grupo uma determinada amostra vai pertencer com base nas amostras vizinhas. </a:t>
            </a:r>
            <a:endParaRPr lang="pt-BR" dirty="0"/>
          </a:p>
        </p:txBody>
      </p:sp>
      <p:pic>
        <p:nvPicPr>
          <p:cNvPr id="3074" name="Picture 2" descr="Architecture of the ANN network k-Nearest Neighbor (k-NN) Classifier |  Download Scientific Diagram">
            <a:extLst>
              <a:ext uri="{FF2B5EF4-FFF2-40B4-BE49-F238E27FC236}">
                <a16:creationId xmlns:a16="http://schemas.microsoft.com/office/drawing/2014/main" id="{B84BC326-5CA9-4FBE-9699-A788AA4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59" y="4919279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50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E4E87-DF87-4C1B-ADF8-5EDACE4CA4BE}"/>
              </a:ext>
            </a:extLst>
          </p:cNvPr>
          <p:cNvPicPr/>
          <p:nvPr/>
        </p:nvPicPr>
        <p:blipFill>
          <a:blip r:embed="rId5"/>
          <a:srcRect l="21828" t="50176" r="21728" b="31007"/>
          <a:stretch>
            <a:fillRect/>
          </a:stretch>
        </p:blipFill>
        <p:spPr>
          <a:xfrm>
            <a:off x="6095998" y="4964381"/>
            <a:ext cx="5760085" cy="1079500"/>
          </a:xfrm>
          <a:prstGeom prst="rect">
            <a:avLst/>
          </a:prstGeom>
          <a:ln/>
        </p:spPr>
      </p:pic>
      <p:sp>
        <p:nvSpPr>
          <p:cNvPr id="15" name="Action Button: Get Information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D64112D-0E77-481B-9861-09B091744B4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pic>
        <p:nvPicPr>
          <p:cNvPr id="8" name="image51.png" descr="Chart, bar chart&#10;&#10;Description automatically generated">
            <a:extLst>
              <a:ext uri="{FF2B5EF4-FFF2-40B4-BE49-F238E27FC236}">
                <a16:creationId xmlns:a16="http://schemas.microsoft.com/office/drawing/2014/main" id="{B13F77F5-86AC-4757-B3ED-001DEFDCD9E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8409" y="2561720"/>
            <a:ext cx="6462446" cy="3147238"/>
          </a:xfrm>
          <a:prstGeom prst="rect">
            <a:avLst/>
          </a:prstGeom>
          <a:ln/>
        </p:spPr>
      </p:pic>
      <p:pic>
        <p:nvPicPr>
          <p:cNvPr id="9" name="image53.png" descr="Chart&#10;&#10;Description automatically generated">
            <a:extLst>
              <a:ext uri="{FF2B5EF4-FFF2-40B4-BE49-F238E27FC236}">
                <a16:creationId xmlns:a16="http://schemas.microsoft.com/office/drawing/2014/main" id="{CF1C37E8-9AD6-43B5-8604-88F3A2B9ABCB}"/>
              </a:ext>
            </a:extLst>
          </p:cNvPr>
          <p:cNvPicPr/>
          <p:nvPr/>
        </p:nvPicPr>
        <p:blipFill rotWithShape="1">
          <a:blip r:embed="rId4"/>
          <a:srcRect l="50817"/>
          <a:stretch/>
        </p:blipFill>
        <p:spPr>
          <a:xfrm>
            <a:off x="6879263" y="2339165"/>
            <a:ext cx="5186611" cy="4369982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C9DDBA-3B07-40A7-9937-5F9A2B70BC89}"/>
              </a:ext>
            </a:extLst>
          </p:cNvPr>
          <p:cNvSpPr txBox="1"/>
          <p:nvPr/>
        </p:nvSpPr>
        <p:spPr>
          <a:xfrm>
            <a:off x="1150852" y="2007722"/>
            <a:ext cx="52148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 err="1"/>
              <a:t>Paìses</a:t>
            </a:r>
            <a:r>
              <a:rPr lang="it-IT" dirty="0"/>
              <a:t> </a:t>
            </a:r>
            <a:r>
              <a:rPr lang="it-IT" dirty="0" err="1"/>
              <a:t>com</a:t>
            </a:r>
            <a:r>
              <a:rPr lang="it-IT" dirty="0"/>
              <a:t> </a:t>
            </a:r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dirty="0"/>
              <a:t> mais  </a:t>
            </a:r>
            <a:r>
              <a:rPr lang="it-IT" dirty="0" err="1"/>
              <a:t>baixa</a:t>
            </a:r>
            <a:r>
              <a:rPr lang="it-IT" dirty="0"/>
              <a:t> </a:t>
            </a:r>
            <a:r>
              <a:rPr lang="it-IT" dirty="0" err="1"/>
              <a:t>emais</a:t>
            </a:r>
            <a:r>
              <a:rPr lang="it-IT" dirty="0"/>
              <a:t> alta </a:t>
            </a:r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9FE7F-1870-43C8-8C54-AC29295BDD52}"/>
              </a:ext>
            </a:extLst>
          </p:cNvPr>
          <p:cNvSpPr txBox="1"/>
          <p:nvPr/>
        </p:nvSpPr>
        <p:spPr>
          <a:xfrm>
            <a:off x="7516593" y="1641094"/>
            <a:ext cx="432977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dirty="0"/>
              <a:t> nos </a:t>
            </a:r>
          </a:p>
          <a:p>
            <a:pPr algn="ctr"/>
            <a:r>
              <a:rPr lang="it-IT" dirty="0" err="1"/>
              <a:t>paìses</a:t>
            </a:r>
            <a:r>
              <a:rPr lang="it-IT" dirty="0"/>
              <a:t> </a:t>
            </a:r>
            <a:r>
              <a:rPr lang="it-IT" dirty="0" err="1"/>
              <a:t>desenvolvidos</a:t>
            </a:r>
            <a:r>
              <a:rPr lang="it-IT" dirty="0"/>
              <a:t> e </a:t>
            </a:r>
            <a:r>
              <a:rPr lang="it-IT"/>
              <a:t>em desenvolvimento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44B5C-5370-4533-90AD-92B9E67151D9}"/>
              </a:ext>
            </a:extLst>
          </p:cNvPr>
          <p:cNvSpPr txBox="1"/>
          <p:nvPr/>
        </p:nvSpPr>
        <p:spPr>
          <a:xfrm>
            <a:off x="7553286" y="2598270"/>
            <a:ext cx="1124026" cy="215444"/>
          </a:xfrm>
          <a:prstGeom prst="rect">
            <a:avLst/>
          </a:prstGeom>
          <a:solidFill>
            <a:srgbClr val="E6D0C9"/>
          </a:solidFill>
        </p:spPr>
        <p:txBody>
          <a:bodyPr wrap="square" rtlCol="0">
            <a:spAutoFit/>
          </a:bodyPr>
          <a:lstStyle/>
          <a:p>
            <a:r>
              <a:rPr lang="it-IT" sz="800" dirty="0" err="1"/>
              <a:t>Desenvolvido</a:t>
            </a:r>
            <a:endParaRPr lang="pt-B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85A55-B5BD-4ED3-95DD-B3069AA431AC}"/>
              </a:ext>
            </a:extLst>
          </p:cNvPr>
          <p:cNvSpPr txBox="1"/>
          <p:nvPr/>
        </p:nvSpPr>
        <p:spPr>
          <a:xfrm>
            <a:off x="7553286" y="2921436"/>
            <a:ext cx="1124026" cy="215444"/>
          </a:xfrm>
          <a:prstGeom prst="rect">
            <a:avLst/>
          </a:prstGeom>
          <a:solidFill>
            <a:srgbClr val="C2CBE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800" dirty="0"/>
              <a:t>Em </a:t>
            </a:r>
            <a:r>
              <a:rPr lang="it-IT" sz="800" dirty="0" err="1"/>
              <a:t>Desenvolvidmento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1426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E6954E52-1CE3-457C-8B42-7008D811E53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2730" y="2537557"/>
            <a:ext cx="5760085" cy="2781300"/>
          </a:xfrm>
          <a:prstGeom prst="rect">
            <a:avLst/>
          </a:prstGeom>
          <a:ln/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3135390B-B195-43DC-B2DC-2358A49891DB}"/>
              </a:ext>
            </a:extLst>
          </p:cNvPr>
          <p:cNvSpPr txBox="1"/>
          <p:nvPr/>
        </p:nvSpPr>
        <p:spPr>
          <a:xfrm>
            <a:off x="2772454" y="1686769"/>
            <a:ext cx="6380721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è a variaçao da expectativa de vida dentro dos continentes?</a:t>
            </a:r>
          </a:p>
        </p:txBody>
      </p:sp>
      <p:pic>
        <p:nvPicPr>
          <p:cNvPr id="12" name="image12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E3D2DB-8269-49B8-8422-7EA6557A615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81337" y="2697577"/>
            <a:ext cx="5081270" cy="2461260"/>
          </a:xfrm>
          <a:prstGeom prst="rect">
            <a:avLst/>
          </a:prstGeom>
          <a:ln/>
        </p:spPr>
      </p:pic>
      <p:sp>
        <p:nvSpPr>
          <p:cNvPr id="13" name="Action Button: Get Informatio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F36C04D-E41F-4165-B5C5-DA408C6E728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75C10179-C8FE-4D2B-B954-36608FF29098}"/>
              </a:ext>
            </a:extLst>
          </p:cNvPr>
          <p:cNvSpPr txBox="1"/>
          <p:nvPr/>
        </p:nvSpPr>
        <p:spPr>
          <a:xfrm>
            <a:off x="252248" y="5376344"/>
            <a:ext cx="502882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Paìses</a:t>
            </a:r>
            <a:r>
              <a:rPr lang="it-IT" dirty="0"/>
              <a:t> mais </a:t>
            </a:r>
            <a:r>
              <a:rPr lang="it-IT" dirty="0" err="1"/>
              <a:t>populosos</a:t>
            </a:r>
            <a:endParaRPr lang="pt-BR" dirty="0"/>
          </a:p>
        </p:txBody>
      </p:sp>
      <p:pic>
        <p:nvPicPr>
          <p:cNvPr id="12" name="image49.png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66576D7E-F34C-4E96-9076-EFA2815F45CA}"/>
              </a:ext>
            </a:extLst>
          </p:cNvPr>
          <p:cNvPicPr/>
          <p:nvPr/>
        </p:nvPicPr>
        <p:blipFill>
          <a:blip r:embed="rId3"/>
          <a:srcRect l="19292" t="50372" r="14672" b="11190"/>
          <a:stretch>
            <a:fillRect/>
          </a:stretch>
        </p:blipFill>
        <p:spPr>
          <a:xfrm>
            <a:off x="0" y="2666181"/>
            <a:ext cx="6055263" cy="2775097"/>
          </a:xfrm>
          <a:prstGeom prst="rect">
            <a:avLst/>
          </a:prstGeom>
          <a:ln/>
        </p:spPr>
      </p:pic>
      <p:pic>
        <p:nvPicPr>
          <p:cNvPr id="13" name="image55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DBF011F2-F709-4C25-9B9A-B3664DD1121C}"/>
              </a:ext>
            </a:extLst>
          </p:cNvPr>
          <p:cNvPicPr/>
          <p:nvPr/>
        </p:nvPicPr>
        <p:blipFill rotWithShape="1">
          <a:blip r:embed="rId4"/>
          <a:srcRect l="19368" t="44925" r="14946" b="14934"/>
          <a:stretch/>
        </p:blipFill>
        <p:spPr>
          <a:xfrm>
            <a:off x="5757592" y="3830377"/>
            <a:ext cx="6308283" cy="2589029"/>
          </a:xfrm>
          <a:prstGeom prst="rect">
            <a:avLst/>
          </a:prstGeom>
          <a:ln/>
        </p:spPr>
      </p:pic>
      <p:sp>
        <p:nvSpPr>
          <p:cNvPr id="15" name="CasellaDiTesto 9">
            <a:extLst>
              <a:ext uri="{FF2B5EF4-FFF2-40B4-BE49-F238E27FC236}">
                <a16:creationId xmlns:a16="http://schemas.microsoft.com/office/drawing/2014/main" id="{4B948CD3-76ED-4D7E-B499-EEDED541CB48}"/>
              </a:ext>
            </a:extLst>
          </p:cNvPr>
          <p:cNvSpPr txBox="1"/>
          <p:nvPr/>
        </p:nvSpPr>
        <p:spPr>
          <a:xfrm>
            <a:off x="6237833" y="6419406"/>
            <a:ext cx="502882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 err="1"/>
              <a:t>Paìses</a:t>
            </a:r>
            <a:r>
              <a:rPr lang="it-IT" dirty="0"/>
              <a:t> mais </a:t>
            </a:r>
            <a:r>
              <a:rPr lang="it-IT" dirty="0" err="1"/>
              <a:t>povoados</a:t>
            </a:r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t-BR" dirty="0"/>
              <a:t> Países densamente povoados ou altamaente populosos tendem a ter menor expectativa de vida?</a:t>
            </a:r>
          </a:p>
        </p:txBody>
      </p:sp>
      <p:sp>
        <p:nvSpPr>
          <p:cNvPr id="18" name="Action Button: Get Information 1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32C4EE3-7569-4BD8-90CC-83351535AA23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729384"/>
            <a:ext cx="112628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foi a evolucaçao da expectativa de vida ao longo dos anos?</a:t>
            </a:r>
            <a:endParaRPr lang="pt-BR" dirty="0"/>
          </a:p>
        </p:txBody>
      </p:sp>
      <p:pic>
        <p:nvPicPr>
          <p:cNvPr id="18" name="image15.png" descr="Chart, line chart&#10;&#10;Description automatically generated">
            <a:extLst>
              <a:ext uri="{FF2B5EF4-FFF2-40B4-BE49-F238E27FC236}">
                <a16:creationId xmlns:a16="http://schemas.microsoft.com/office/drawing/2014/main" id="{08C1DD7E-2648-40BB-AE93-98BFD1F137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2247" y="2507667"/>
            <a:ext cx="5760085" cy="2817495"/>
          </a:xfrm>
          <a:prstGeom prst="rect">
            <a:avLst/>
          </a:prstGeom>
          <a:ln/>
        </p:spPr>
      </p:pic>
      <p:pic>
        <p:nvPicPr>
          <p:cNvPr id="19" name="image14.png" descr="Chart, bar chart&#10;&#10;Description automatically generated">
            <a:extLst>
              <a:ext uri="{FF2B5EF4-FFF2-40B4-BE49-F238E27FC236}">
                <a16:creationId xmlns:a16="http://schemas.microsoft.com/office/drawing/2014/main" id="{743D5B1A-AD89-467F-8593-2D524D31928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95898" y="2552849"/>
            <a:ext cx="5412536" cy="2790190"/>
          </a:xfrm>
          <a:prstGeom prst="rect">
            <a:avLst/>
          </a:prstGeom>
          <a:ln/>
        </p:spPr>
      </p:pic>
      <p:sp>
        <p:nvSpPr>
          <p:cNvPr id="20" name="Action Button: Get Information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28C3EA1-3385-41C3-91B6-274CBBD4890B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9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E0FF9D-0110-4DAF-9121-20813B7D68E9}"/>
              </a:ext>
            </a:extLst>
          </p:cNvPr>
          <p:cNvSpPr txBox="1"/>
          <p:nvPr/>
        </p:nvSpPr>
        <p:spPr>
          <a:xfrm>
            <a:off x="962960" y="3955311"/>
            <a:ext cx="4714826" cy="1902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Expressão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usada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indicar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indivíduo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provavelmente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viverá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sejam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mantidas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vivenciadas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nascimento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503910-7848-44AB-BBFD-CB39F50BEE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479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4201149-EFBA-402C-AA15-15E3BE02058A}"/>
              </a:ext>
            </a:extLst>
          </p:cNvPr>
          <p:cNvGrpSpPr/>
          <p:nvPr/>
        </p:nvGrpSpPr>
        <p:grpSpPr>
          <a:xfrm>
            <a:off x="371837" y="369959"/>
            <a:ext cx="4401335" cy="2390174"/>
            <a:chOff x="371837" y="369959"/>
            <a:chExt cx="4401335" cy="2390174"/>
          </a:xfrm>
        </p:grpSpPr>
        <p:pic>
          <p:nvPicPr>
            <p:cNvPr id="35" name="Immagine 4">
              <a:extLst>
                <a:ext uri="{FF2B5EF4-FFF2-40B4-BE49-F238E27FC236}">
                  <a16:creationId xmlns:a16="http://schemas.microsoft.com/office/drawing/2014/main" id="{83DFD20B-2ED1-4F74-92CF-BF1F1F1C1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28" t="50000" r="50000" b="41235"/>
            <a:stretch/>
          </p:blipFill>
          <p:spPr>
            <a:xfrm>
              <a:off x="371837" y="369959"/>
              <a:ext cx="4401335" cy="23901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36" name="CasellaDiTesto 7">
              <a:extLst>
                <a:ext uri="{FF2B5EF4-FFF2-40B4-BE49-F238E27FC236}">
                  <a16:creationId xmlns:a16="http://schemas.microsoft.com/office/drawing/2014/main" id="{A132142F-FAC7-4576-9075-7A38CBBA793B}"/>
                </a:ext>
              </a:extLst>
            </p:cNvPr>
            <p:cNvSpPr txBox="1"/>
            <p:nvPr/>
          </p:nvSpPr>
          <p:spPr>
            <a:xfrm>
              <a:off x="575039" y="495924"/>
              <a:ext cx="3623347" cy="212365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Mas o que è a expectativa de vida?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61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as taxas de mortalidade de bebês e adultos afetam a expectativa de vida?</a:t>
            </a:r>
          </a:p>
        </p:txBody>
      </p:sp>
      <p:pic>
        <p:nvPicPr>
          <p:cNvPr id="19" name="image17.png" descr="Chart, scatter chart&#10;&#10;Description automatically generated">
            <a:extLst>
              <a:ext uri="{FF2B5EF4-FFF2-40B4-BE49-F238E27FC236}">
                <a16:creationId xmlns:a16="http://schemas.microsoft.com/office/drawing/2014/main" id="{C46C496C-31A5-44E6-95B4-4322EE8D5EB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7226" y="2398117"/>
            <a:ext cx="5879801" cy="3666661"/>
          </a:xfrm>
          <a:prstGeom prst="rect">
            <a:avLst/>
          </a:prstGeom>
          <a:ln/>
        </p:spPr>
      </p:pic>
      <p:pic>
        <p:nvPicPr>
          <p:cNvPr id="18" name="image16.png" descr="Chart, scatter chart&#10;&#10;Description automatically generated">
            <a:extLst>
              <a:ext uri="{FF2B5EF4-FFF2-40B4-BE49-F238E27FC236}">
                <a16:creationId xmlns:a16="http://schemas.microsoft.com/office/drawing/2014/main" id="{B4808FA3-F30F-4F23-B161-C3B3D80CFC0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31500" y="2398117"/>
            <a:ext cx="5969877" cy="3666661"/>
          </a:xfrm>
          <a:prstGeom prst="rect">
            <a:avLst/>
          </a:prstGeom>
          <a:ln/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4DB510B4-B957-4466-9113-EFDEDA45F9AB}"/>
              </a:ext>
            </a:extLst>
          </p:cNvPr>
          <p:cNvSpPr txBox="1"/>
          <p:nvPr/>
        </p:nvSpPr>
        <p:spPr>
          <a:xfrm>
            <a:off x="611750" y="6145837"/>
            <a:ext cx="502882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Entre</a:t>
            </a:r>
            <a:r>
              <a:rPr lang="it-IT" sz="1600" dirty="0"/>
              <a:t> 1 ano de </a:t>
            </a:r>
            <a:r>
              <a:rPr lang="it-IT" sz="1600" dirty="0" err="1"/>
              <a:t>vida</a:t>
            </a:r>
            <a:endParaRPr lang="pt-BR" sz="1600" dirty="0"/>
          </a:p>
        </p:txBody>
      </p:sp>
      <p:sp>
        <p:nvSpPr>
          <p:cNvPr id="23" name="CasellaDiTesto 9">
            <a:extLst>
              <a:ext uri="{FF2B5EF4-FFF2-40B4-BE49-F238E27FC236}">
                <a16:creationId xmlns:a16="http://schemas.microsoft.com/office/drawing/2014/main" id="{FEF0C90C-A3BB-4DFD-9EF8-6466AD91B365}"/>
              </a:ext>
            </a:extLst>
          </p:cNvPr>
          <p:cNvSpPr txBox="1"/>
          <p:nvPr/>
        </p:nvSpPr>
        <p:spPr>
          <a:xfrm>
            <a:off x="6551426" y="6153690"/>
            <a:ext cx="502882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Entre</a:t>
            </a:r>
            <a:r>
              <a:rPr lang="it-IT" sz="1600" dirty="0"/>
              <a:t> 15 e 49 </a:t>
            </a:r>
            <a:r>
              <a:rPr lang="it-IT" sz="1600" dirty="0" err="1"/>
              <a:t>anos</a:t>
            </a:r>
            <a:r>
              <a:rPr lang="it-IT" sz="1600" dirty="0"/>
              <a:t> de </a:t>
            </a:r>
            <a:r>
              <a:rPr lang="it-IT" sz="1600" dirty="0" err="1"/>
              <a:t>vida</a:t>
            </a:r>
            <a:endParaRPr lang="pt-BR" sz="1600" dirty="0"/>
          </a:p>
        </p:txBody>
      </p:sp>
      <p:sp>
        <p:nvSpPr>
          <p:cNvPr id="25" name="Action Button: Get Information 2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621DA44-2E75-4AC9-83BD-FE89260CEF3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1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Qual é o impacto da escolaridade na expectativa de vida?</a:t>
            </a:r>
          </a:p>
        </p:txBody>
      </p:sp>
      <p:pic>
        <p:nvPicPr>
          <p:cNvPr id="9" name="image19.png" descr="Chart, scatter chart&#10;&#10;Description automatically generated">
            <a:extLst>
              <a:ext uri="{FF2B5EF4-FFF2-40B4-BE49-F238E27FC236}">
                <a16:creationId xmlns:a16="http://schemas.microsoft.com/office/drawing/2014/main" id="{A9A192D2-774B-4FDD-8E06-31C1A709CBA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53088" y="2564287"/>
            <a:ext cx="7745170" cy="391621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CAACE-F2B6-49C1-9930-A5D955387B91}"/>
              </a:ext>
            </a:extLst>
          </p:cNvPr>
          <p:cNvSpPr txBox="1"/>
          <p:nvPr/>
        </p:nvSpPr>
        <p:spPr>
          <a:xfrm>
            <a:off x="5827593" y="6398517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Anos</a:t>
            </a:r>
            <a:r>
              <a:rPr lang="it-IT" dirty="0"/>
              <a:t> de </a:t>
            </a:r>
            <a:r>
              <a:rPr lang="it-IT" dirty="0" err="1"/>
              <a:t>estudo</a:t>
            </a:r>
            <a:endParaRPr lang="pt-BR" dirty="0"/>
          </a:p>
        </p:txBody>
      </p:sp>
      <p:sp>
        <p:nvSpPr>
          <p:cNvPr id="12" name="Action Button: Get Information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B8D5E8C-54F1-471B-9182-68E7092DD2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76781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Paises mais inquinados representam uma expectativa de vida menor?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61849-7E8B-45F0-9D13-275955105BD7}"/>
              </a:ext>
            </a:extLst>
          </p:cNvPr>
          <p:cNvSpPr txBox="1"/>
          <p:nvPr/>
        </p:nvSpPr>
        <p:spPr>
          <a:xfrm>
            <a:off x="3160746" y="6253663"/>
            <a:ext cx="6147645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edidos em milhoes de toneladas métricas de CO2e (MtCO2e) </a:t>
            </a:r>
          </a:p>
        </p:txBody>
      </p:sp>
      <p:sp>
        <p:nvSpPr>
          <p:cNvPr id="12" name="Action Button: Get Information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920FB34-B728-4C28-9536-DB9D7B72D84B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518A22-7F56-429B-A822-E28B6E200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412" y="2338673"/>
            <a:ext cx="7684510" cy="384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1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Qual é o impacto da cobertura de imunização na expectativa de vida?</a:t>
            </a:r>
          </a:p>
        </p:txBody>
      </p:sp>
      <p:pic>
        <p:nvPicPr>
          <p:cNvPr id="9" name="image23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B634054-EA27-48FD-958A-3474BDC87D7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24386" y="2344258"/>
            <a:ext cx="8098037" cy="4056542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B57CD7-D991-4F38-A299-A87116510ED0}"/>
              </a:ext>
            </a:extLst>
          </p:cNvPr>
          <p:cNvSpPr txBox="1"/>
          <p:nvPr/>
        </p:nvSpPr>
        <p:spPr>
          <a:xfrm>
            <a:off x="3882604" y="6563883"/>
            <a:ext cx="4389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Sarampo - Número de casos de sarampo notificados por 1000 habitantes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10115C-6EF8-4DC2-B6F9-6C4572AC1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3174"/>
              </p:ext>
            </p:extLst>
          </p:nvPr>
        </p:nvGraphicFramePr>
        <p:xfrm>
          <a:off x="3016250" y="6400310"/>
          <a:ext cx="5255921" cy="2290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5921">
                  <a:extLst>
                    <a:ext uri="{9D8B030D-6E8A-4147-A177-3AD203B41FA5}">
                      <a16:colId xmlns:a16="http://schemas.microsoft.com/office/drawing/2014/main" val="2998665050"/>
                    </a:ext>
                  </a:extLst>
                </a:gridCol>
              </a:tblGrid>
              <a:tr h="22909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Hepatite, polio, difeteria - Cobertura de vacinação entre crianças de um ano de idade (%)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93028"/>
                  </a:ext>
                </a:extLst>
              </a:tr>
            </a:tbl>
          </a:graphicData>
        </a:graphic>
      </p:graphicFrame>
      <p:sp>
        <p:nvSpPr>
          <p:cNvPr id="19" name="Action Button: Get Information 1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2F68668-8E2C-41C1-99D3-007CB525F79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760246"/>
            <a:ext cx="11358505" cy="774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spcAft>
                <a:spcPts val="1000"/>
              </a:spcAft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 expectativa de vida tem correlação positiva ou negativa com hábitos alimentares,</a:t>
            </a:r>
          </a:p>
          <a:p>
            <a:pPr>
              <a:spcAft>
                <a:spcPts val="1000"/>
              </a:spcAft>
            </a:pPr>
            <a:r>
              <a:rPr lang="pt-BR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estilo de vida, exercícios, fumo, bebida alcoólica etc.</a:t>
            </a:r>
          </a:p>
        </p:txBody>
      </p:sp>
      <p:pic>
        <p:nvPicPr>
          <p:cNvPr id="9" name="image10.png" descr="Background pattern&#10;&#10;Description automatically generated">
            <a:extLst>
              <a:ext uri="{FF2B5EF4-FFF2-40B4-BE49-F238E27FC236}">
                <a16:creationId xmlns:a16="http://schemas.microsoft.com/office/drawing/2014/main" id="{5DF9CFF8-8FE9-459A-A541-3B748F4A775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79018" y="2747367"/>
            <a:ext cx="6724791" cy="3627147"/>
          </a:xfrm>
          <a:prstGeom prst="rect">
            <a:avLst/>
          </a:prstGeom>
          <a:ln/>
        </p:spPr>
      </p:pic>
      <p:sp>
        <p:nvSpPr>
          <p:cNvPr id="10" name="Action Button: Get Information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03B6E65-18E1-4D5F-B487-FFDBDDF7F50F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37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8" name="CasellaDiTesto 9">
            <a:extLst>
              <a:ext uri="{FF2B5EF4-FFF2-40B4-BE49-F238E27FC236}">
                <a16:creationId xmlns:a16="http://schemas.microsoft.com/office/drawing/2014/main" id="{2572D6AE-2C4F-4E41-B663-F64A83A47AA3}"/>
              </a:ext>
            </a:extLst>
          </p:cNvPr>
          <p:cNvSpPr txBox="1"/>
          <p:nvPr/>
        </p:nvSpPr>
        <p:spPr>
          <a:xfrm>
            <a:off x="164861" y="2116950"/>
            <a:ext cx="5763905" cy="4630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</a:p>
          <a:p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 a diferenza interquartilica para rescalar variaveis com larga amplitude e outliers</a:t>
            </a:r>
          </a:p>
          <a:p>
            <a:pPr lvl="1"/>
            <a:endParaRPr lang="pt-B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emission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gdp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infant_deaths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percentage_expenditure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measles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under_five_deaths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pop_female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pop_total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density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perc_female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emission_pop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12" name="CasellaDiTesto 9">
            <a:extLst>
              <a:ext uri="{FF2B5EF4-FFF2-40B4-BE49-F238E27FC236}">
                <a16:creationId xmlns:a16="http://schemas.microsoft.com/office/drawing/2014/main" id="{B0A31E93-1D1D-4E1D-AEB2-C57823BED7CC}"/>
              </a:ext>
            </a:extLst>
          </p:cNvPr>
          <p:cNvSpPr txBox="1"/>
          <p:nvPr/>
        </p:nvSpPr>
        <p:spPr>
          <a:xfrm>
            <a:off x="6854643" y="4427170"/>
            <a:ext cx="5008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Transformação logarítmica da variàvel resposta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</a:rPr>
              <a:t>life-expectancy</a:t>
            </a:r>
            <a:r>
              <a:rPr lang="pt-BR" b="1" u="sng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BBE2-12F9-4DB3-B23C-544A045D6824}"/>
              </a:ext>
            </a:extLst>
          </p:cNvPr>
          <p:cNvSpPr txBox="1"/>
          <p:nvPr/>
        </p:nvSpPr>
        <p:spPr>
          <a:xfrm>
            <a:off x="3231057" y="1686769"/>
            <a:ext cx="60937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 algn="ctr"/>
            <a:r>
              <a:rPr lang="x-none" b="1" dirty="0"/>
              <a:t>Pré-processamento dos dados</a:t>
            </a:r>
            <a:endParaRPr lang="it-IT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5F959-8ACD-42B1-9FCE-CB35C8120A81}"/>
              </a:ext>
            </a:extLst>
          </p:cNvPr>
          <p:cNvSpPr txBox="1"/>
          <p:nvPr/>
        </p:nvSpPr>
        <p:spPr>
          <a:xfrm>
            <a:off x="6801137" y="2116950"/>
            <a:ext cx="6093724" cy="94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order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year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u="sng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D03FA-4BEA-4FBA-A382-42EC9E339C03}"/>
              </a:ext>
            </a:extLst>
          </p:cNvPr>
          <p:cNvSpPr txBox="1"/>
          <p:nvPr/>
        </p:nvSpPr>
        <p:spPr>
          <a:xfrm>
            <a:off x="6854643" y="2838007"/>
            <a:ext cx="6093724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label encoding</a:t>
            </a: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endParaRPr lang="pt-BR" sz="18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status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continent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code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country</a:t>
            </a:r>
            <a:r>
              <a:rPr lang="pt-BR" b="1" u="sng" dirty="0"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19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EC1FFD-F1ED-4290-B3C6-DA9670C72BA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4861" y="2974487"/>
            <a:ext cx="5879909" cy="3663196"/>
          </a:xfrm>
          <a:prstGeom prst="rect">
            <a:avLst/>
          </a:prstGeom>
          <a:ln/>
        </p:spPr>
      </p:pic>
      <p:sp>
        <p:nvSpPr>
          <p:cNvPr id="20" name="Action Button: Get Information 1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2F87190-FD95-4C25-BDE0-B68D0099E59D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86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C61AE588-2B3B-4DD6-A0BB-8B20A0B3B1B8}"/>
              </a:ext>
            </a:extLst>
          </p:cNvPr>
          <p:cNvSpPr txBox="1"/>
          <p:nvPr/>
        </p:nvSpPr>
        <p:spPr>
          <a:xfrm>
            <a:off x="934636" y="1665063"/>
            <a:ext cx="9851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 lvl="1" algn="ctr">
              <a:defRPr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/>
            <a:r>
              <a:rPr lang="x-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Separação da base de dados em treino e teste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sellaDiTesto 13">
            <a:extLst>
              <a:ext uri="{FF2B5EF4-FFF2-40B4-BE49-F238E27FC236}">
                <a16:creationId xmlns:a16="http://schemas.microsoft.com/office/drawing/2014/main" id="{83E4F4E6-FFFC-471D-8A4B-9D697FF4D2C7}"/>
              </a:ext>
            </a:extLst>
          </p:cNvPr>
          <p:cNvSpPr txBox="1"/>
          <p:nvPr/>
        </p:nvSpPr>
        <p:spPr>
          <a:xfrm>
            <a:off x="934634" y="3449519"/>
            <a:ext cx="9851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 lvl="1" algn="ctr">
              <a:defRPr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/>
            <a:r>
              <a:rPr lang="x-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Seleção das variáveis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39CEC-45C8-42C6-9DD1-F34516FA6743}"/>
              </a:ext>
            </a:extLst>
          </p:cNvPr>
          <p:cNvSpPr txBox="1"/>
          <p:nvPr/>
        </p:nvSpPr>
        <p:spPr>
          <a:xfrm>
            <a:off x="934635" y="2061082"/>
            <a:ext cx="985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primeiros 13 anos como treino (relativo a 81% dos dados) e os demais 3 anos como teste </a:t>
            </a:r>
          </a:p>
        </p:txBody>
      </p:sp>
      <p:pic>
        <p:nvPicPr>
          <p:cNvPr id="15" name="image37.png">
            <a:extLst>
              <a:ext uri="{FF2B5EF4-FFF2-40B4-BE49-F238E27FC236}">
                <a16:creationId xmlns:a16="http://schemas.microsoft.com/office/drawing/2014/main" id="{C41119AB-847C-4091-A3E9-91250A013A2A}"/>
              </a:ext>
            </a:extLst>
          </p:cNvPr>
          <p:cNvPicPr/>
          <p:nvPr/>
        </p:nvPicPr>
        <p:blipFill rotWithShape="1">
          <a:blip r:embed="rId3"/>
          <a:srcRect l="27034" t="70174" r="55653" b="16120"/>
          <a:stretch/>
        </p:blipFill>
        <p:spPr>
          <a:xfrm>
            <a:off x="5107674" y="2523025"/>
            <a:ext cx="1716207" cy="7420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9716B-17FF-40B0-B534-6BE4083F402C}"/>
              </a:ext>
            </a:extLst>
          </p:cNvPr>
          <p:cNvSpPr txBox="1"/>
          <p:nvPr/>
        </p:nvSpPr>
        <p:spPr>
          <a:xfrm>
            <a:off x="934633" y="3957365"/>
            <a:ext cx="985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Algoritmo Boruta -  seleçao por subset com shadows</a:t>
            </a:r>
            <a:endParaRPr lang="pt-B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98F1C-FE85-4641-9D4E-0E6A807DF3A4}"/>
              </a:ext>
            </a:extLst>
          </p:cNvPr>
          <p:cNvSpPr txBox="1"/>
          <p:nvPr/>
        </p:nvSpPr>
        <p:spPr>
          <a:xfrm>
            <a:off x="2021575" y="4360679"/>
            <a:ext cx="6093724" cy="232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Variaveis nao inclusas no modelo:</a:t>
            </a:r>
            <a:endParaRPr lang="pt-BR" sz="1800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Measles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Status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Lat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Long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pop_total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perc_female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0829B0-CEFF-4298-B1F4-9DB5F3CD9916}"/>
              </a:ext>
            </a:extLst>
          </p:cNvPr>
          <p:cNvGrpSpPr/>
          <p:nvPr/>
        </p:nvGrpSpPr>
        <p:grpSpPr>
          <a:xfrm>
            <a:off x="6478963" y="4103318"/>
            <a:ext cx="4294017" cy="2582356"/>
            <a:chOff x="6478963" y="4103318"/>
            <a:chExt cx="4294017" cy="25823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F3C256-6050-48DC-BF1C-483EB10A0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553" t="12209" b="14229"/>
            <a:stretch/>
          </p:blipFill>
          <p:spPr>
            <a:xfrm>
              <a:off x="6478963" y="4103318"/>
              <a:ext cx="4230677" cy="248496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ADD8BB-2874-4E7A-9692-A996CD6733F8}"/>
                </a:ext>
              </a:extLst>
            </p:cNvPr>
            <p:cNvSpPr/>
            <p:nvPr/>
          </p:nvSpPr>
          <p:spPr>
            <a:xfrm>
              <a:off x="9526137" y="5345801"/>
              <a:ext cx="1246843" cy="13398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C964CC-CD9E-44C5-AFEE-7FE8859914C0}"/>
                </a:ext>
              </a:extLst>
            </p:cNvPr>
            <p:cNvSpPr/>
            <p:nvPr/>
          </p:nvSpPr>
          <p:spPr>
            <a:xfrm>
              <a:off x="8255380" y="4622543"/>
              <a:ext cx="779437" cy="570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Action Button: Get Information 2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677026F-B342-4AD8-BF22-9D7D5E2F4B52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5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11" name="CasellaDiTesto 15">
            <a:extLst>
              <a:ext uri="{FF2B5EF4-FFF2-40B4-BE49-F238E27FC236}">
                <a16:creationId xmlns:a16="http://schemas.microsoft.com/office/drawing/2014/main" id="{B9F1E433-F9EE-4537-96F5-E48427CEB546}"/>
              </a:ext>
            </a:extLst>
          </p:cNvPr>
          <p:cNvSpPr txBox="1"/>
          <p:nvPr/>
        </p:nvSpPr>
        <p:spPr>
          <a:xfrm>
            <a:off x="64541" y="1687148"/>
            <a:ext cx="609452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kern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Action Button: Get Information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77789EE-CA9B-41BD-940D-FEB9A14F6FB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35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5FB9F1-088D-4D37-B144-29FBAF1A9FC3}"/>
              </a:ext>
            </a:extLst>
          </p:cNvPr>
          <p:cNvPicPr/>
          <p:nvPr/>
        </p:nvPicPr>
        <p:blipFill rotWithShape="1">
          <a:blip r:embed="rId4"/>
          <a:srcRect l="20002" t="41885" r="60635" b="46368"/>
          <a:stretch/>
        </p:blipFill>
        <p:spPr>
          <a:xfrm>
            <a:off x="1052802" y="2188792"/>
            <a:ext cx="2097073" cy="804352"/>
          </a:xfrm>
          <a:prstGeom prst="rect">
            <a:avLst/>
          </a:prstGeom>
          <a:ln/>
        </p:spPr>
      </p:pic>
      <p:pic>
        <p:nvPicPr>
          <p:cNvPr id="15" name="image38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17D706-454E-4D85-A6E5-2B2A0B306440}"/>
              </a:ext>
            </a:extLst>
          </p:cNvPr>
          <p:cNvPicPr/>
          <p:nvPr/>
        </p:nvPicPr>
        <p:blipFill rotWithShape="1">
          <a:blip r:embed="rId5"/>
          <a:srcRect l="19585" t="40615" r="61383" b="45604"/>
          <a:stretch/>
        </p:blipFill>
        <p:spPr>
          <a:xfrm>
            <a:off x="1013625" y="4283548"/>
            <a:ext cx="1765789" cy="804352"/>
          </a:xfrm>
          <a:prstGeom prst="rect">
            <a:avLst/>
          </a:prstGeom>
          <a:ln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989561-ED8B-4A9F-882F-D8CED50C17C8}"/>
              </a:ext>
            </a:extLst>
          </p:cNvPr>
          <p:cNvSpPr txBox="1"/>
          <p:nvPr/>
        </p:nvSpPr>
        <p:spPr>
          <a:xfrm>
            <a:off x="6126267" y="1705597"/>
            <a:ext cx="6097508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8" name="image40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8DAD56-9949-4012-ABB7-33C344840AF8}"/>
              </a:ext>
            </a:extLst>
          </p:cNvPr>
          <p:cNvPicPr/>
          <p:nvPr/>
        </p:nvPicPr>
        <p:blipFill rotWithShape="1">
          <a:blip r:embed="rId6"/>
          <a:srcRect l="19301" t="40859" r="60039" b="46087"/>
          <a:stretch/>
        </p:blipFill>
        <p:spPr>
          <a:xfrm>
            <a:off x="6846810" y="2304803"/>
            <a:ext cx="2034639" cy="863909"/>
          </a:xfrm>
          <a:prstGeom prst="rect">
            <a:avLst/>
          </a:prstGeom>
          <a:ln/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E60A97D-00BD-43EE-8ADE-D8A243DD4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458451"/>
              </p:ext>
            </p:extLst>
          </p:nvPr>
        </p:nvGraphicFramePr>
        <p:xfrm>
          <a:off x="2919781" y="2181008"/>
          <a:ext cx="2530405" cy="1445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7198">
                  <a:extLst>
                    <a:ext uri="{9D8B030D-6E8A-4147-A177-3AD203B41FA5}">
                      <a16:colId xmlns:a16="http://schemas.microsoft.com/office/drawing/2014/main" val="54749523"/>
                    </a:ext>
                  </a:extLst>
                </a:gridCol>
                <a:gridCol w="453207">
                  <a:extLst>
                    <a:ext uri="{9D8B030D-6E8A-4147-A177-3AD203B41FA5}">
                      <a16:colId xmlns:a16="http://schemas.microsoft.com/office/drawing/2014/main" val="1463771229"/>
                    </a:ext>
                  </a:extLst>
                </a:gridCol>
              </a:tblGrid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'income_composition_of_resources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0.05992 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7136669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'infant_deaths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0.02676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778683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'under_five_deaths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-0.02633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0868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0.01424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739135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0.01292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90687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'schooling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0.01000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64048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-0.00884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3967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0.00366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98845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'pop_female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-0.00223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7093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0.00204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053921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545663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29EDE8E-C765-445E-A248-12810236E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19676"/>
              </p:ext>
            </p:extLst>
          </p:nvPr>
        </p:nvGraphicFramePr>
        <p:xfrm>
          <a:off x="2919781" y="4307547"/>
          <a:ext cx="2530405" cy="144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6989">
                  <a:extLst>
                    <a:ext uri="{9D8B030D-6E8A-4147-A177-3AD203B41FA5}">
                      <a16:colId xmlns:a16="http://schemas.microsoft.com/office/drawing/2014/main" val="118910786"/>
                    </a:ext>
                  </a:extLst>
                </a:gridCol>
                <a:gridCol w="513416">
                  <a:extLst>
                    <a:ext uri="{9D8B030D-6E8A-4147-A177-3AD203B41FA5}">
                      <a16:colId xmlns:a16="http://schemas.microsoft.com/office/drawing/2014/main" val="2249662334"/>
                    </a:ext>
                  </a:extLst>
                </a:gridCol>
              </a:tblGrid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'schooling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0.01324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829672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-0.00870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892355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0.00728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9094033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0.00508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96447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0.00244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85680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0.00178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5855998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'under_five_deaths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-0.00170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171856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'bmi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0.00085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47059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'diphtheria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0.00075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6980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'polio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0.00049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943805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4E2BFC9-05F5-4981-A24C-AF483FFC4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78155"/>
              </p:ext>
            </p:extLst>
          </p:nvPr>
        </p:nvGraphicFramePr>
        <p:xfrm>
          <a:off x="6846810" y="3247403"/>
          <a:ext cx="2650275" cy="1605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2538">
                  <a:extLst>
                    <a:ext uri="{9D8B030D-6E8A-4147-A177-3AD203B41FA5}">
                      <a16:colId xmlns:a16="http://schemas.microsoft.com/office/drawing/2014/main" val="1517594090"/>
                    </a:ext>
                  </a:extLst>
                </a:gridCol>
                <a:gridCol w="537737">
                  <a:extLst>
                    <a:ext uri="{9D8B030D-6E8A-4147-A177-3AD203B41FA5}">
                      <a16:colId xmlns:a16="http://schemas.microsoft.com/office/drawing/2014/main" val="869280818"/>
                    </a:ext>
                  </a:extLst>
                </a:gridCol>
              </a:tblGrid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'income_composition_of_resources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0.05852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943149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'infant_deaths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0.02665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90662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'under_five_deaths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-0.02622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5139459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0.01426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912257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0.01291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7849362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'schooling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0.01005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488614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-0.00884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24531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0.00350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827865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'pop_female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-0.00204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159406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'density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0.00204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3877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2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11" name="CasellaDiTesto 15">
            <a:extLst>
              <a:ext uri="{FF2B5EF4-FFF2-40B4-BE49-F238E27FC236}">
                <a16:creationId xmlns:a16="http://schemas.microsoft.com/office/drawing/2014/main" id="{B9F1E433-F9EE-4537-96F5-E48427CEB546}"/>
              </a:ext>
            </a:extLst>
          </p:cNvPr>
          <p:cNvSpPr txBox="1"/>
          <p:nvPr/>
        </p:nvSpPr>
        <p:spPr>
          <a:xfrm>
            <a:off x="64541" y="1687148"/>
            <a:ext cx="6094520" cy="461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kern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Action Button: Get Information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77789EE-CA9B-41BD-940D-FEB9A14F6FB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35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5FB9F1-088D-4D37-B144-29FBAF1A9FC3}"/>
              </a:ext>
            </a:extLst>
          </p:cNvPr>
          <p:cNvPicPr/>
          <p:nvPr/>
        </p:nvPicPr>
        <p:blipFill>
          <a:blip r:embed="rId4"/>
          <a:srcRect l="18540" t="41699" r="14351" b="26154"/>
          <a:stretch>
            <a:fillRect/>
          </a:stretch>
        </p:blipFill>
        <p:spPr>
          <a:xfrm>
            <a:off x="459350" y="2326787"/>
            <a:ext cx="5763260" cy="1552575"/>
          </a:xfrm>
          <a:prstGeom prst="rect">
            <a:avLst/>
          </a:prstGeom>
          <a:ln/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FC0D55-0B48-4D28-8506-1CAA64D50990}"/>
              </a:ext>
            </a:extLst>
          </p:cNvPr>
          <p:cNvSpPr txBox="1"/>
          <p:nvPr/>
        </p:nvSpPr>
        <p:spPr>
          <a:xfrm>
            <a:off x="6715408" y="1887500"/>
            <a:ext cx="6097508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5" name="image38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17D706-454E-4D85-A6E5-2B2A0B306440}"/>
              </a:ext>
            </a:extLst>
          </p:cNvPr>
          <p:cNvPicPr/>
          <p:nvPr/>
        </p:nvPicPr>
        <p:blipFill>
          <a:blip r:embed="rId5"/>
          <a:srcRect l="19585" t="40615" r="14542" b="26989"/>
          <a:stretch>
            <a:fillRect/>
          </a:stretch>
        </p:blipFill>
        <p:spPr>
          <a:xfrm>
            <a:off x="789034" y="4241186"/>
            <a:ext cx="5453380" cy="15081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92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8" name="Rettangolo 4">
            <a:extLst>
              <a:ext uri="{FF2B5EF4-FFF2-40B4-BE49-F238E27FC236}">
                <a16:creationId xmlns:a16="http://schemas.microsoft.com/office/drawing/2014/main" id="{BA5EE194-B8A6-43BF-9EF5-6C6D71E43FB5}"/>
              </a:ext>
            </a:extLst>
          </p:cNvPr>
          <p:cNvSpPr/>
          <p:nvPr/>
        </p:nvSpPr>
        <p:spPr>
          <a:xfrm>
            <a:off x="4323916" y="1731712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tangolo 16">
            <a:extLst>
              <a:ext uri="{FF2B5EF4-FFF2-40B4-BE49-F238E27FC236}">
                <a16:creationId xmlns:a16="http://schemas.microsoft.com/office/drawing/2014/main" id="{C7DA8E05-1518-44BA-A940-1F29276A08DF}"/>
              </a:ext>
            </a:extLst>
          </p:cNvPr>
          <p:cNvSpPr/>
          <p:nvPr/>
        </p:nvSpPr>
        <p:spPr>
          <a:xfrm>
            <a:off x="8337964" y="1731285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12F46E-B995-443C-B28D-952E88B71345}"/>
              </a:ext>
            </a:extLst>
          </p:cNvPr>
          <p:cNvPicPr/>
          <p:nvPr/>
        </p:nvPicPr>
        <p:blipFill>
          <a:blip r:embed="rId3"/>
          <a:srcRect l="23906" t="26419" r="47534" b="50025"/>
          <a:stretch>
            <a:fillRect/>
          </a:stretch>
        </p:blipFill>
        <p:spPr>
          <a:xfrm>
            <a:off x="3107518" y="3141847"/>
            <a:ext cx="6436310" cy="3684232"/>
          </a:xfrm>
          <a:prstGeom prst="rect">
            <a:avLst/>
          </a:prstGeom>
          <a:ln/>
        </p:spPr>
      </p:pic>
      <p:pic>
        <p:nvPicPr>
          <p:cNvPr id="11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6D9831-5310-4475-84C0-74923C89DEC1}"/>
              </a:ext>
            </a:extLst>
          </p:cNvPr>
          <p:cNvPicPr/>
          <p:nvPr/>
        </p:nvPicPr>
        <p:blipFill>
          <a:blip r:embed="rId4"/>
          <a:srcRect l="7648" t="37434" r="36636" b="10018"/>
          <a:stretch>
            <a:fillRect/>
          </a:stretch>
        </p:blipFill>
        <p:spPr>
          <a:xfrm>
            <a:off x="826707" y="1843974"/>
            <a:ext cx="1830070" cy="970915"/>
          </a:xfrm>
          <a:prstGeom prst="rect">
            <a:avLst/>
          </a:prstGeom>
          <a:ln/>
        </p:spPr>
      </p:pic>
      <p:pic>
        <p:nvPicPr>
          <p:cNvPr id="12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3A6ED8-BDDE-4F0C-882F-F94B0A11891A}"/>
              </a:ext>
            </a:extLst>
          </p:cNvPr>
          <p:cNvPicPr/>
          <p:nvPr/>
        </p:nvPicPr>
        <p:blipFill>
          <a:blip r:embed="rId5"/>
          <a:srcRect l="9758" t="44160" r="32111" b="17390"/>
          <a:stretch>
            <a:fillRect/>
          </a:stretch>
        </p:blipFill>
        <p:spPr>
          <a:xfrm>
            <a:off x="4722541" y="1962714"/>
            <a:ext cx="2190750" cy="814705"/>
          </a:xfrm>
          <a:prstGeom prst="rect">
            <a:avLst/>
          </a:prstGeom>
          <a:noFill/>
        </p:spPr>
      </p:pic>
      <p:pic>
        <p:nvPicPr>
          <p:cNvPr id="13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0E9609F7-061F-4309-B01D-B52ACCCA58B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863589" y="2066744"/>
            <a:ext cx="1936750" cy="605790"/>
          </a:xfrm>
          <a:prstGeom prst="rect">
            <a:avLst/>
          </a:prstGeom>
          <a:ln/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C14468C0-3A91-4323-BAF0-B63425465BCC}"/>
              </a:ext>
            </a:extLst>
          </p:cNvPr>
          <p:cNvSpPr/>
          <p:nvPr/>
        </p:nvSpPr>
        <p:spPr>
          <a:xfrm>
            <a:off x="252248" y="1691077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ction Button: Get Information 14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253584D-C42C-4D6A-9273-A8A0683AAD5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7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1240C76-8F69-4C43-BF65-1101AD842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12356C1-2CEB-483E-8630-D7C0D39C5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8" t="50000" r="50000" b="41235"/>
          <a:stretch/>
        </p:blipFill>
        <p:spPr>
          <a:xfrm>
            <a:off x="558106" y="336092"/>
            <a:ext cx="3933614" cy="2136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D2191A-7B7B-4F6A-95F8-904BBADF9942}"/>
              </a:ext>
            </a:extLst>
          </p:cNvPr>
          <p:cNvSpPr txBox="1"/>
          <p:nvPr/>
        </p:nvSpPr>
        <p:spPr>
          <a:xfrm>
            <a:off x="684232" y="533759"/>
            <a:ext cx="4141768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</a:t>
            </a:r>
            <a:r>
              <a:rPr lang="it-IT" sz="4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este </a:t>
            </a:r>
            <a:r>
              <a:rPr lang="it-IT" sz="4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pt-BR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F50CB5-A3E5-4E5A-96E1-9A5E74463272}"/>
              </a:ext>
            </a:extLst>
          </p:cNvPr>
          <p:cNvSpPr txBox="1"/>
          <p:nvPr/>
        </p:nvSpPr>
        <p:spPr>
          <a:xfrm flipH="1">
            <a:off x="8933210" y="411186"/>
            <a:ext cx="3006542" cy="1631216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organizaçao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nao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governamental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se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ocupa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saude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direitos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aposentados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385F55C-F393-409D-8C8E-E17DE08A5F2C}"/>
              </a:ext>
            </a:extLst>
          </p:cNvPr>
          <p:cNvSpPr txBox="1"/>
          <p:nvPr/>
        </p:nvSpPr>
        <p:spPr>
          <a:xfrm>
            <a:off x="8933210" y="3729334"/>
            <a:ext cx="2869323" cy="1938992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 b="0" dirty="0"/>
              <a:t> E’ </a:t>
            </a:r>
            <a:r>
              <a:rPr lang="it-IT" b="0" dirty="0" err="1"/>
              <a:t>muito</a:t>
            </a:r>
            <a:r>
              <a:rPr lang="it-IT" b="0" dirty="0"/>
              <a:t> </a:t>
            </a:r>
            <a:r>
              <a:rPr lang="it-IT" b="0" dirty="0" err="1"/>
              <a:t>comum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b="0" dirty="0" err="1"/>
              <a:t>exista</a:t>
            </a:r>
            <a:r>
              <a:rPr lang="it-IT" b="0" dirty="0"/>
              <a:t> </a:t>
            </a:r>
            <a:r>
              <a:rPr lang="it-IT" b="0" dirty="0" err="1"/>
              <a:t>uma</a:t>
            </a:r>
            <a:r>
              <a:rPr lang="it-IT" b="0" dirty="0"/>
              <a:t> </a:t>
            </a:r>
            <a:r>
              <a:rPr lang="it-IT" dirty="0" err="1"/>
              <a:t>preocupaçao</a:t>
            </a:r>
            <a:r>
              <a:rPr lang="it-IT" b="0" dirty="0"/>
              <a:t> </a:t>
            </a:r>
            <a:r>
              <a:rPr lang="it-IT" b="0" dirty="0" err="1"/>
              <a:t>com</a:t>
            </a:r>
            <a:r>
              <a:rPr lang="it-IT" b="0" dirty="0"/>
              <a:t>  a </a:t>
            </a:r>
            <a:r>
              <a:rPr lang="it-IT" dirty="0" err="1"/>
              <a:t>diminuiçao</a:t>
            </a:r>
            <a:r>
              <a:rPr lang="it-IT" b="0" dirty="0"/>
              <a:t> da </a:t>
            </a:r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b="0" dirty="0"/>
              <a:t> e </a:t>
            </a:r>
            <a:r>
              <a:rPr lang="it-IT" b="0" dirty="0" err="1"/>
              <a:t>sobre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dirty="0" err="1"/>
              <a:t>iniciativa</a:t>
            </a:r>
            <a:r>
              <a:rPr lang="it-IT" dirty="0"/>
              <a:t> </a:t>
            </a:r>
            <a:r>
              <a:rPr lang="it-IT" dirty="0" err="1"/>
              <a:t>ou</a:t>
            </a:r>
            <a:r>
              <a:rPr lang="it-IT" dirty="0"/>
              <a:t> </a:t>
            </a:r>
            <a:r>
              <a:rPr lang="it-IT" dirty="0" err="1"/>
              <a:t>projetos</a:t>
            </a:r>
            <a:r>
              <a:rPr lang="it-IT" dirty="0"/>
              <a:t> investir</a:t>
            </a:r>
            <a:r>
              <a:rPr lang="it-IT" b="0" dirty="0"/>
              <a:t>. 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105791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71"/>
    </mc:Choice>
    <mc:Fallback xmlns="">
      <p:transition spd="slow" advTm="2367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15" name="CasellaDiTesto 5">
            <a:extLst>
              <a:ext uri="{FF2B5EF4-FFF2-40B4-BE49-F238E27FC236}">
                <a16:creationId xmlns:a16="http://schemas.microsoft.com/office/drawing/2014/main" id="{17783025-9EED-45F0-98B9-2CEC6310D5D5}"/>
              </a:ext>
            </a:extLst>
          </p:cNvPr>
          <p:cNvSpPr txBox="1"/>
          <p:nvPr/>
        </p:nvSpPr>
        <p:spPr>
          <a:xfrm>
            <a:off x="-3" y="1731005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6274B2BF-6F65-4872-9881-C4FA4145DC1E}"/>
              </a:ext>
            </a:extLst>
          </p:cNvPr>
          <p:cNvSpPr txBox="1"/>
          <p:nvPr/>
        </p:nvSpPr>
        <p:spPr>
          <a:xfrm>
            <a:off x="6965510" y="1690552"/>
            <a:ext cx="486736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Random </a:t>
            </a:r>
            <a:r>
              <a:rPr lang="it-IT" dirty="0" err="1"/>
              <a:t>Search</a:t>
            </a:r>
            <a:endParaRPr lang="pt-BR" dirty="0"/>
          </a:p>
        </p:txBody>
      </p:sp>
      <p:pic>
        <p:nvPicPr>
          <p:cNvPr id="21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33861C-B675-4B27-80E2-1653711FD8AC}"/>
              </a:ext>
            </a:extLst>
          </p:cNvPr>
          <p:cNvPicPr/>
          <p:nvPr/>
        </p:nvPicPr>
        <p:blipFill>
          <a:blip r:embed="rId3"/>
          <a:srcRect l="15691" t="45850" r="17648" b="21498"/>
          <a:stretch>
            <a:fillRect/>
          </a:stretch>
        </p:blipFill>
        <p:spPr>
          <a:xfrm>
            <a:off x="5941222" y="2230648"/>
            <a:ext cx="6094520" cy="2803079"/>
          </a:xfrm>
          <a:prstGeom prst="rect">
            <a:avLst/>
          </a:prstGeom>
          <a:ln/>
        </p:spPr>
      </p:pic>
      <p:pic>
        <p:nvPicPr>
          <p:cNvPr id="23" name="image34.png">
            <a:extLst>
              <a:ext uri="{FF2B5EF4-FFF2-40B4-BE49-F238E27FC236}">
                <a16:creationId xmlns:a16="http://schemas.microsoft.com/office/drawing/2014/main" id="{4BE111D7-9EF8-44BA-AAAD-056721442CAE}"/>
              </a:ext>
            </a:extLst>
          </p:cNvPr>
          <p:cNvPicPr/>
          <p:nvPr/>
        </p:nvPicPr>
        <p:blipFill>
          <a:blip r:embed="rId4"/>
          <a:srcRect l="24111" t="66191" r="39623" b="9630"/>
          <a:stretch>
            <a:fillRect/>
          </a:stretch>
        </p:blipFill>
        <p:spPr>
          <a:xfrm>
            <a:off x="529576" y="2518823"/>
            <a:ext cx="4866289" cy="2650705"/>
          </a:xfrm>
          <a:prstGeom prst="rect">
            <a:avLst/>
          </a:prstGeom>
          <a:ln/>
        </p:spPr>
      </p:pic>
      <p:sp>
        <p:nvSpPr>
          <p:cNvPr id="16" name="Action Button: Get Information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AD05970-C978-4A60-BBDE-BB54A1AB61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2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19" name="CasellaDiTesto 9">
            <a:extLst>
              <a:ext uri="{FF2B5EF4-FFF2-40B4-BE49-F238E27FC236}">
                <a16:creationId xmlns:a16="http://schemas.microsoft.com/office/drawing/2014/main" id="{B82CA0D3-6B45-4EFD-BB24-096FDCA8BA67}"/>
              </a:ext>
            </a:extLst>
          </p:cNvPr>
          <p:cNvSpPr txBox="1"/>
          <p:nvPr/>
        </p:nvSpPr>
        <p:spPr>
          <a:xfrm>
            <a:off x="3705036" y="1741484"/>
            <a:ext cx="425364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20" name="image25.png">
            <a:extLst>
              <a:ext uri="{FF2B5EF4-FFF2-40B4-BE49-F238E27FC236}">
                <a16:creationId xmlns:a16="http://schemas.microsoft.com/office/drawing/2014/main" id="{1EFA8BC3-D934-4EA8-B2C5-529BC44C114E}"/>
              </a:ext>
            </a:extLst>
          </p:cNvPr>
          <p:cNvPicPr/>
          <p:nvPr/>
        </p:nvPicPr>
        <p:blipFill>
          <a:blip r:embed="rId3"/>
          <a:srcRect l="27209" t="37255" r="39229" b="34706"/>
          <a:stretch>
            <a:fillRect/>
          </a:stretch>
        </p:blipFill>
        <p:spPr>
          <a:xfrm>
            <a:off x="3402658" y="2282702"/>
            <a:ext cx="4253647" cy="2253084"/>
          </a:xfrm>
          <a:prstGeom prst="rect">
            <a:avLst/>
          </a:prstGeom>
          <a:ln/>
        </p:spPr>
      </p:pic>
      <p:pic>
        <p:nvPicPr>
          <p:cNvPr id="25" name="image61.png">
            <a:extLst>
              <a:ext uri="{FF2B5EF4-FFF2-40B4-BE49-F238E27FC236}">
                <a16:creationId xmlns:a16="http://schemas.microsoft.com/office/drawing/2014/main" id="{A8B3EF27-962C-4277-B561-F052B5472997}"/>
              </a:ext>
            </a:extLst>
          </p:cNvPr>
          <p:cNvPicPr/>
          <p:nvPr/>
        </p:nvPicPr>
        <p:blipFill>
          <a:blip r:embed="rId4"/>
          <a:srcRect l="27428" t="43089" r="8293" b="27551"/>
          <a:stretch>
            <a:fillRect/>
          </a:stretch>
        </p:blipFill>
        <p:spPr>
          <a:xfrm>
            <a:off x="2663319" y="4897531"/>
            <a:ext cx="5779699" cy="1837366"/>
          </a:xfrm>
          <a:prstGeom prst="rect">
            <a:avLst/>
          </a:prstGeom>
          <a:ln/>
        </p:spPr>
      </p:pic>
      <p:sp>
        <p:nvSpPr>
          <p:cNvPr id="16" name="Action Button: Get Information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AD05970-C978-4A60-BBDE-BB54A1AB61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3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Get Information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F9CC0DD-9C7C-430F-8E4B-F3AA7CF50355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43">
            <a:extLst>
              <a:ext uri="{FF2B5EF4-FFF2-40B4-BE49-F238E27FC236}">
                <a16:creationId xmlns:a16="http://schemas.microsoft.com/office/drawing/2014/main" id="{7E959362-1742-4B88-9364-8B5F817DEB51}"/>
              </a:ext>
            </a:extLst>
          </p:cNvPr>
          <p:cNvGrpSpPr/>
          <p:nvPr/>
        </p:nvGrpSpPr>
        <p:grpSpPr>
          <a:xfrm>
            <a:off x="126125" y="161698"/>
            <a:ext cx="3151229" cy="1607817"/>
            <a:chOff x="8316478" y="166084"/>
            <a:chExt cx="3875522" cy="2104628"/>
          </a:xfrm>
        </p:grpSpPr>
        <p:pic>
          <p:nvPicPr>
            <p:cNvPr id="7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D050301D-005F-4579-90E1-B4D0DB9B6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8" name="CasellaDiTesto 5">
              <a:extLst>
                <a:ext uri="{FF2B5EF4-FFF2-40B4-BE49-F238E27FC236}">
                  <a16:creationId xmlns:a16="http://schemas.microsoft.com/office/drawing/2014/main" id="{2C29DDD2-340E-47CB-A91B-00AAE48DFB02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7017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Conclusao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A69376-2B56-450F-92C6-B51267131AEA}"/>
              </a:ext>
            </a:extLst>
          </p:cNvPr>
          <p:cNvSpPr txBox="1"/>
          <p:nvPr/>
        </p:nvSpPr>
        <p:spPr>
          <a:xfrm>
            <a:off x="7758514" y="1041706"/>
            <a:ext cx="403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x-none" b="1" u="sng" dirty="0"/>
              <a:t>Modelo final</a:t>
            </a:r>
            <a:r>
              <a:rPr lang="it-IT" b="1" u="sng" dirty="0"/>
              <a:t> </a:t>
            </a:r>
          </a:p>
          <a:p>
            <a:pPr lvl="1"/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 erro medio 2 anos</a:t>
            </a:r>
            <a:r>
              <a:rPr lang="x-none" dirty="0"/>
              <a:t> </a:t>
            </a:r>
            <a:endParaRPr lang="pt-BR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14F99-F3C6-414E-9322-476C0070C9D5}"/>
              </a:ext>
            </a:extLst>
          </p:cNvPr>
          <p:cNvSpPr txBox="1"/>
          <p:nvPr/>
        </p:nvSpPr>
        <p:spPr>
          <a:xfrm>
            <a:off x="8190355" y="1745986"/>
            <a:ext cx="3607542" cy="234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Variaveis nao inclusas no modelo:</a:t>
            </a:r>
            <a:endParaRPr lang="pt-BR" sz="1800" b="1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rampo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Status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 dos paises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Latitude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Longitude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Populaçao total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Percentual de mulheres</a:t>
            </a:r>
            <a:endParaRPr lang="pt-BR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A5DD9D-69C3-41A1-86A6-76E08EC1E438}"/>
              </a:ext>
            </a:extLst>
          </p:cNvPr>
          <p:cNvSpPr txBox="1"/>
          <p:nvPr/>
        </p:nvSpPr>
        <p:spPr>
          <a:xfrm>
            <a:off x="8190355" y="4095186"/>
            <a:ext cx="3607542" cy="234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Correlaçoes mais pertinentes:</a:t>
            </a:r>
            <a:endParaRPr lang="pt-BR" sz="1800" b="1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Anos de estudo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Mortalidade adulta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Magreza ou mal nutriçao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HIV- Aids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Morte com menos de 5 anos </a:t>
            </a:r>
            <a:endParaRPr lang="pt-BR" dirty="0"/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Emissisao de gas por populaçao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Imunizaçao Difeteria e Polio </a:t>
            </a:r>
          </a:p>
        </p:txBody>
      </p:sp>
      <p:pic>
        <p:nvPicPr>
          <p:cNvPr id="31" name="image8.png" descr="Chart, treemap chart&#10;&#10;Description automatically generated">
            <a:extLst>
              <a:ext uri="{FF2B5EF4-FFF2-40B4-BE49-F238E27FC236}">
                <a16:creationId xmlns:a16="http://schemas.microsoft.com/office/drawing/2014/main" id="{4D01B16F-87C7-4FF6-BE22-77CDF070C18C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-489607" y="1917392"/>
            <a:ext cx="7650898" cy="49406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768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6C66C93B-90AA-4903-A7C4-C8AA31367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01" y="3221739"/>
            <a:ext cx="4595260" cy="3043594"/>
          </a:xfrm>
          <a:prstGeom prst="rect">
            <a:avLst/>
          </a:prstGeom>
        </p:spPr>
      </p:pic>
      <p:sp>
        <p:nvSpPr>
          <p:cNvPr id="5" name="Action Button: Get Information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F9CC0DD-9C7C-430F-8E4B-F3AA7CF50355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43">
            <a:extLst>
              <a:ext uri="{FF2B5EF4-FFF2-40B4-BE49-F238E27FC236}">
                <a16:creationId xmlns:a16="http://schemas.microsoft.com/office/drawing/2014/main" id="{7E959362-1742-4B88-9364-8B5F817DEB51}"/>
              </a:ext>
            </a:extLst>
          </p:cNvPr>
          <p:cNvGrpSpPr/>
          <p:nvPr/>
        </p:nvGrpSpPr>
        <p:grpSpPr>
          <a:xfrm>
            <a:off x="126125" y="161698"/>
            <a:ext cx="3875522" cy="2104628"/>
            <a:chOff x="8316478" y="166084"/>
            <a:chExt cx="3875522" cy="2104628"/>
          </a:xfrm>
        </p:grpSpPr>
        <p:pic>
          <p:nvPicPr>
            <p:cNvPr id="7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D050301D-005F-4579-90E1-B4D0DB9B6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8" name="CasellaDiTesto 5">
              <a:extLst>
                <a:ext uri="{FF2B5EF4-FFF2-40B4-BE49-F238E27FC236}">
                  <a16:creationId xmlns:a16="http://schemas.microsoft.com/office/drawing/2014/main" id="{2C29DDD2-340E-47CB-A91B-00AAE48DFB02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70173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Conclusao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A69376-2B56-450F-92C6-B51267131AEA}"/>
              </a:ext>
            </a:extLst>
          </p:cNvPr>
          <p:cNvSpPr txBox="1"/>
          <p:nvPr/>
        </p:nvSpPr>
        <p:spPr>
          <a:xfrm>
            <a:off x="3724645" y="670511"/>
            <a:ext cx="4039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x-none" u="sng" dirty="0"/>
              <a:t>Modelo final</a:t>
            </a:r>
            <a:r>
              <a:rPr lang="it-IT" u="sng" dirty="0"/>
              <a:t> </a:t>
            </a:r>
          </a:p>
          <a:p>
            <a:pPr lvl="1"/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 erro medio 2 anos</a:t>
            </a:r>
            <a:r>
              <a:rPr lang="x-none" dirty="0"/>
              <a:t> </a:t>
            </a:r>
            <a:endParaRPr lang="pt-BR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14F99-F3C6-414E-9322-476C0070C9D5}"/>
              </a:ext>
            </a:extLst>
          </p:cNvPr>
          <p:cNvSpPr txBox="1"/>
          <p:nvPr/>
        </p:nvSpPr>
        <p:spPr>
          <a:xfrm>
            <a:off x="4156486" y="1510593"/>
            <a:ext cx="3607542" cy="2342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Variaveis nao inclusas no modelo:</a:t>
            </a:r>
            <a:endParaRPr lang="pt-BR" sz="1800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rampo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Status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 dos paises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Latitude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Longitude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Populaçao total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Percentual de mulheres</a:t>
            </a:r>
            <a:endParaRPr lang="pt-BR" dirty="0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C136176A-37D7-47A2-9056-2FACA6F11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5" y="3934296"/>
            <a:ext cx="3933027" cy="315277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57193A7-0A09-4501-AD65-143C479FD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617" y="136705"/>
            <a:ext cx="4039383" cy="2520267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A5DD9D-69C3-41A1-86A6-76E08EC1E438}"/>
              </a:ext>
            </a:extLst>
          </p:cNvPr>
          <p:cNvSpPr txBox="1"/>
          <p:nvPr/>
        </p:nvSpPr>
        <p:spPr>
          <a:xfrm>
            <a:off x="4156486" y="4049916"/>
            <a:ext cx="3607542" cy="204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Correlaçoes mais pertinentes:</a:t>
            </a:r>
            <a:endParaRPr lang="pt-BR" sz="1800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Anos de estudo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Mortalidade adulta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Magreza ou mal nutriçao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HIV- Aids</a:t>
            </a:r>
            <a:endParaRPr lang="pt-BR" dirty="0"/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Emissisao de gas por populaçao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Imunizaçao Difeteria e Polio </a:t>
            </a:r>
          </a:p>
        </p:txBody>
      </p:sp>
      <p:pic>
        <p:nvPicPr>
          <p:cNvPr id="31" name="image8.png" descr="Chart, treemap chart&#10;&#10;Description automatically generated">
            <a:extLst>
              <a:ext uri="{FF2B5EF4-FFF2-40B4-BE49-F238E27FC236}">
                <a16:creationId xmlns:a16="http://schemas.microsoft.com/office/drawing/2014/main" id="{4D01B16F-87C7-4FF6-BE22-77CDF070C18C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576438" y="2681241"/>
            <a:ext cx="4781796" cy="3392403"/>
          </a:xfrm>
          <a:prstGeom prst="rect">
            <a:avLst/>
          </a:prstGeom>
          <a:ln/>
        </p:spPr>
      </p:pic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E804F7AF-8DBE-4B6C-8491-425024336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48257"/>
              </p:ext>
            </p:extLst>
          </p:nvPr>
        </p:nvGraphicFramePr>
        <p:xfrm>
          <a:off x="1004659" y="2501205"/>
          <a:ext cx="2530405" cy="1445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7198">
                  <a:extLst>
                    <a:ext uri="{9D8B030D-6E8A-4147-A177-3AD203B41FA5}">
                      <a16:colId xmlns:a16="http://schemas.microsoft.com/office/drawing/2014/main" val="54749523"/>
                    </a:ext>
                  </a:extLst>
                </a:gridCol>
                <a:gridCol w="453207">
                  <a:extLst>
                    <a:ext uri="{9D8B030D-6E8A-4147-A177-3AD203B41FA5}">
                      <a16:colId xmlns:a16="http://schemas.microsoft.com/office/drawing/2014/main" val="1463771229"/>
                    </a:ext>
                  </a:extLst>
                </a:gridCol>
              </a:tblGrid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'income_composition_of_resources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0.05992 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7136669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'infant_deaths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0.02676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778683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'under_five_deaths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-0.02633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0868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0.01424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739135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0.01292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90687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'schooling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0.01000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64048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-0.00884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3967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0.00366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98845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'pop_female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-0.00223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7093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0.00204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053921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545663"/>
                  </a:ext>
                </a:extLst>
              </a:tr>
            </a:tbl>
          </a:graphicData>
        </a:graphic>
      </p:graphicFrame>
      <p:graphicFrame>
        <p:nvGraphicFramePr>
          <p:cNvPr id="33" name="Tabella 32">
            <a:extLst>
              <a:ext uri="{FF2B5EF4-FFF2-40B4-BE49-F238E27FC236}">
                <a16:creationId xmlns:a16="http://schemas.microsoft.com/office/drawing/2014/main" id="{909C978E-E7F7-4C7E-AF33-3E59666D7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89476"/>
              </p:ext>
            </p:extLst>
          </p:nvPr>
        </p:nvGraphicFramePr>
        <p:xfrm>
          <a:off x="1004659" y="4627744"/>
          <a:ext cx="2530405" cy="144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6989">
                  <a:extLst>
                    <a:ext uri="{9D8B030D-6E8A-4147-A177-3AD203B41FA5}">
                      <a16:colId xmlns:a16="http://schemas.microsoft.com/office/drawing/2014/main" val="118910786"/>
                    </a:ext>
                  </a:extLst>
                </a:gridCol>
                <a:gridCol w="513416">
                  <a:extLst>
                    <a:ext uri="{9D8B030D-6E8A-4147-A177-3AD203B41FA5}">
                      <a16:colId xmlns:a16="http://schemas.microsoft.com/office/drawing/2014/main" val="2249662334"/>
                    </a:ext>
                  </a:extLst>
                </a:gridCol>
              </a:tblGrid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'schooling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0.01324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829672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-0.00870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892355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0.00728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9094033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0.00508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96447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0.00244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85680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0.00178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5855998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'under_five_deaths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-0.00170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171856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'bmi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0.00085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47059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'diphtheria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0.00075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6980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'polio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0.00049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943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573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34BC97B-191C-4412-8865-DDB4D06BB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46" y="0"/>
            <a:ext cx="5075671" cy="685800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2BA9461-5990-4C72-9186-3C66FC442B54}"/>
              </a:ext>
            </a:extLst>
          </p:cNvPr>
          <p:cNvSpPr txBox="1"/>
          <p:nvPr/>
        </p:nvSpPr>
        <p:spPr>
          <a:xfrm flipH="1">
            <a:off x="283701" y="2701937"/>
            <a:ext cx="9567081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3200" dirty="0" err="1"/>
              <a:t>Coletar</a:t>
            </a:r>
            <a:r>
              <a:rPr lang="it-IT" sz="3200" dirty="0"/>
              <a:t> </a:t>
            </a:r>
            <a:r>
              <a:rPr lang="it-IT" sz="3200" dirty="0" err="1"/>
              <a:t>novos</a:t>
            </a:r>
            <a:r>
              <a:rPr lang="it-IT" sz="3200" dirty="0"/>
              <a:t> </a:t>
            </a:r>
            <a:r>
              <a:rPr lang="it-IT" sz="3200" dirty="0" err="1"/>
              <a:t>dados</a:t>
            </a:r>
            <a:endParaRPr lang="it-IT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3200" dirty="0"/>
              <a:t>Testar </a:t>
            </a:r>
            <a:r>
              <a:rPr lang="it-IT" sz="3200" dirty="0" err="1"/>
              <a:t>novos</a:t>
            </a:r>
            <a:r>
              <a:rPr lang="it-IT" sz="3200" dirty="0"/>
              <a:t> </a:t>
            </a:r>
            <a:r>
              <a:rPr lang="it-IT" sz="3200" dirty="0" err="1"/>
              <a:t>modelos</a:t>
            </a:r>
            <a:r>
              <a:rPr lang="it-IT" sz="3200" dirty="0"/>
              <a:t> para </a:t>
            </a:r>
            <a:r>
              <a:rPr lang="it-IT" sz="3200" dirty="0" err="1"/>
              <a:t>melhorar</a:t>
            </a:r>
            <a:r>
              <a:rPr lang="it-IT" sz="3200" dirty="0"/>
              <a:t> </a:t>
            </a:r>
            <a:r>
              <a:rPr lang="it-IT" sz="3200" dirty="0" err="1"/>
              <a:t>as</a:t>
            </a:r>
            <a:r>
              <a:rPr lang="it-IT" sz="3200" dirty="0"/>
              <a:t> </a:t>
            </a:r>
            <a:r>
              <a:rPr lang="it-IT" sz="3200" dirty="0" err="1"/>
              <a:t>metricas</a:t>
            </a:r>
            <a:endParaRPr lang="it-IT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3200" dirty="0"/>
              <a:t>Testar </a:t>
            </a:r>
            <a:r>
              <a:rPr lang="it-IT" sz="3200" dirty="0" err="1"/>
              <a:t>modelos</a:t>
            </a:r>
            <a:r>
              <a:rPr lang="it-IT" sz="3200" dirty="0"/>
              <a:t> </a:t>
            </a:r>
            <a:r>
              <a:rPr lang="it-IT" sz="3200" dirty="0" err="1"/>
              <a:t>especificos</a:t>
            </a:r>
            <a:r>
              <a:rPr lang="it-IT" sz="3200" dirty="0"/>
              <a:t> por continente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3200" dirty="0" err="1"/>
              <a:t>Criaçao</a:t>
            </a:r>
            <a:r>
              <a:rPr lang="it-IT" sz="3200" dirty="0"/>
              <a:t> de </a:t>
            </a:r>
            <a:r>
              <a:rPr lang="it-IT" sz="3200" dirty="0" err="1"/>
              <a:t>cenarios</a:t>
            </a:r>
            <a:r>
              <a:rPr lang="it-IT" sz="3200" dirty="0"/>
              <a:t> </a:t>
            </a:r>
            <a:r>
              <a:rPr lang="it-IT" sz="3200" dirty="0" err="1"/>
              <a:t>manipolaveis</a:t>
            </a:r>
            <a:endParaRPr lang="it-IT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it-IT" sz="3200" dirty="0" err="1"/>
              <a:t>Colocar</a:t>
            </a:r>
            <a:r>
              <a:rPr lang="it-IT" sz="3200" dirty="0"/>
              <a:t> o </a:t>
            </a:r>
            <a:r>
              <a:rPr lang="it-IT" sz="3200" dirty="0" err="1"/>
              <a:t>modelo</a:t>
            </a:r>
            <a:r>
              <a:rPr lang="it-IT" sz="3200" dirty="0"/>
              <a:t> em </a:t>
            </a:r>
            <a:r>
              <a:rPr lang="it-IT" sz="3200" dirty="0" err="1"/>
              <a:t>produçao</a:t>
            </a:r>
            <a:endParaRPr lang="it-IT" sz="3200" dirty="0"/>
          </a:p>
        </p:txBody>
      </p:sp>
      <p:sp>
        <p:nvSpPr>
          <p:cNvPr id="5" name="Action Button: Get Information 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F9CC0DD-9C7C-430F-8E4B-F3AA7CF50355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oup 43">
            <a:extLst>
              <a:ext uri="{FF2B5EF4-FFF2-40B4-BE49-F238E27FC236}">
                <a16:creationId xmlns:a16="http://schemas.microsoft.com/office/drawing/2014/main" id="{A0B4983A-9B2C-4B60-8A4F-F00463BF6F5E}"/>
              </a:ext>
            </a:extLst>
          </p:cNvPr>
          <p:cNvGrpSpPr/>
          <p:nvPr/>
        </p:nvGrpSpPr>
        <p:grpSpPr>
          <a:xfrm>
            <a:off x="126125" y="161698"/>
            <a:ext cx="3875522" cy="2104628"/>
            <a:chOff x="8316478" y="166084"/>
            <a:chExt cx="3875522" cy="2104628"/>
          </a:xfrm>
        </p:grpSpPr>
        <p:pic>
          <p:nvPicPr>
            <p:cNvPr id="10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EA3076E0-9756-40D6-9D07-6AE7180E8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1" name="CasellaDiTesto 5">
              <a:extLst>
                <a:ext uri="{FF2B5EF4-FFF2-40B4-BE49-F238E27FC236}">
                  <a16:creationId xmlns:a16="http://schemas.microsoft.com/office/drawing/2014/main" id="{6612FBBA-0910-4330-9BA3-620061BE9F27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3111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Proximos</a:t>
              </a:r>
              <a:r>
                <a:rPr lang="en-US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Passos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447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D53827-8A18-44D7-8761-8851661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2" y="1141102"/>
            <a:ext cx="5018314" cy="5382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7818E-1426-4F93-9ACD-0B6F589C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4535"/>
          <a:stretch/>
        </p:blipFill>
        <p:spPr>
          <a:xfrm>
            <a:off x="1046396" y="1113197"/>
            <a:ext cx="4706704" cy="5382030"/>
          </a:xfrm>
          <a:prstGeom prst="rect">
            <a:avLst/>
          </a:prstGeom>
        </p:spPr>
      </p:pic>
      <p:sp>
        <p:nvSpPr>
          <p:cNvPr id="7" name="Action Button: Go Hom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99DC3CD-B441-480D-8986-BF9659769E99}"/>
              </a:ext>
            </a:extLst>
          </p:cNvPr>
          <p:cNvSpPr/>
          <p:nvPr/>
        </p:nvSpPr>
        <p:spPr>
          <a:xfrm>
            <a:off x="377530" y="362774"/>
            <a:ext cx="668866" cy="750423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061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Fim </a:t>
            </a: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b="1" dirty="0">
                <a:latin typeface="Arial" panose="020B0604020202020204" pitchFamily="34" charset="0"/>
              </a:rPr>
              <a:t>Obrigada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"/>
    </mc:Choice>
    <mc:Fallback xmlns="">
      <p:transition spd="slow" advTm="37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US withdrawal from WHO is unlawful and threatens global and US health and  security - The Lancet">
            <a:extLst>
              <a:ext uri="{FF2B5EF4-FFF2-40B4-BE49-F238E27FC236}">
                <a16:creationId xmlns:a16="http://schemas.microsoft.com/office/drawing/2014/main" id="{8F931BA1-D45A-4D9C-8308-B9138834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2"/>
          <a:stretch/>
        </p:blipFill>
        <p:spPr bwMode="auto">
          <a:xfrm>
            <a:off x="255544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211113-75FB-46A5-B804-FE3899483FA7}"/>
              </a:ext>
            </a:extLst>
          </p:cNvPr>
          <p:cNvSpPr txBox="1"/>
          <p:nvPr/>
        </p:nvSpPr>
        <p:spPr>
          <a:xfrm>
            <a:off x="349102" y="690462"/>
            <a:ext cx="3822189" cy="187198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62500" lnSpcReduction="20000"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600" b="0" dirty="0" err="1">
                <a:solidFill>
                  <a:schemeClr val="tx1"/>
                </a:solidFill>
              </a:rPr>
              <a:t>Outras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organizações</a:t>
            </a:r>
            <a:r>
              <a:rPr lang="en-US" sz="2600" b="0" dirty="0">
                <a:solidFill>
                  <a:schemeClr val="tx1"/>
                </a:solidFill>
              </a:rPr>
              <a:t> e </a:t>
            </a:r>
            <a:r>
              <a:rPr lang="en-US" sz="2600" b="0" dirty="0" err="1">
                <a:solidFill>
                  <a:schemeClr val="tx1"/>
                </a:solidFill>
              </a:rPr>
              <a:t>outras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associações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tambèm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acompanham</a:t>
            </a:r>
            <a:r>
              <a:rPr lang="en-US" sz="2600" b="0" dirty="0">
                <a:solidFill>
                  <a:schemeClr val="tx1"/>
                </a:solidFill>
              </a:rPr>
              <a:t> o </a:t>
            </a:r>
            <a:r>
              <a:rPr lang="en-US" sz="2600" b="0" dirty="0" err="1">
                <a:solidFill>
                  <a:schemeClr val="tx1"/>
                </a:solidFill>
              </a:rPr>
              <a:t>estado</a:t>
            </a:r>
            <a:r>
              <a:rPr lang="en-US" sz="2600" b="0" dirty="0">
                <a:solidFill>
                  <a:schemeClr val="tx1"/>
                </a:solidFill>
              </a:rPr>
              <a:t> de </a:t>
            </a:r>
            <a:r>
              <a:rPr lang="en-US" sz="2600" b="0" dirty="0" err="1">
                <a:solidFill>
                  <a:schemeClr val="tx1"/>
                </a:solidFill>
              </a:rPr>
              <a:t>saúde</a:t>
            </a:r>
            <a:r>
              <a:rPr lang="en-US" sz="2600" b="0" dirty="0">
                <a:solidFill>
                  <a:schemeClr val="tx1"/>
                </a:solidFill>
              </a:rPr>
              <a:t> dos </a:t>
            </a:r>
            <a:r>
              <a:rPr lang="en-US" sz="2600" b="0" dirty="0" err="1">
                <a:solidFill>
                  <a:schemeClr val="tx1"/>
                </a:solidFill>
              </a:rPr>
              <a:t>países</a:t>
            </a:r>
            <a:r>
              <a:rPr lang="en-US" sz="2600" b="0" dirty="0">
                <a:solidFill>
                  <a:schemeClr val="tx1"/>
                </a:solidFill>
              </a:rPr>
              <a:t> e </a:t>
            </a:r>
            <a:r>
              <a:rPr lang="en-US" sz="2600" b="0" dirty="0" err="1">
                <a:solidFill>
                  <a:schemeClr val="tx1"/>
                </a:solidFill>
              </a:rPr>
              <a:t>utilizam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tecnicas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estatisticas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b="0" dirty="0">
                <a:solidFill>
                  <a:schemeClr val="tx1"/>
                </a:solidFill>
              </a:rPr>
              <a:t>para </a:t>
            </a:r>
            <a:r>
              <a:rPr lang="en-US" sz="2600" b="0" dirty="0" err="1">
                <a:solidFill>
                  <a:schemeClr val="tx1"/>
                </a:solidFill>
              </a:rPr>
              <a:t>estudar</a:t>
            </a:r>
            <a:r>
              <a:rPr lang="en-US" sz="2600" b="0" dirty="0">
                <a:solidFill>
                  <a:schemeClr val="tx1"/>
                </a:solidFill>
              </a:rPr>
              <a:t> a </a:t>
            </a:r>
            <a:r>
              <a:rPr lang="en-US" sz="2600" b="0" dirty="0" err="1">
                <a:solidFill>
                  <a:schemeClr val="tx1"/>
                </a:solidFill>
              </a:rPr>
              <a:t>expectativa</a:t>
            </a:r>
            <a:r>
              <a:rPr lang="en-US" sz="2600" b="0" dirty="0">
                <a:solidFill>
                  <a:schemeClr val="tx1"/>
                </a:solidFill>
              </a:rPr>
              <a:t> de </a:t>
            </a:r>
            <a:r>
              <a:rPr lang="en-US" sz="2600" b="0" dirty="0" err="1">
                <a:solidFill>
                  <a:schemeClr val="tx1"/>
                </a:solidFill>
              </a:rPr>
              <a:t>vida</a:t>
            </a:r>
            <a:r>
              <a:rPr lang="en-US" sz="2600" b="0" dirty="0">
                <a:solidFill>
                  <a:schemeClr val="tx1"/>
                </a:solidFill>
              </a:rPr>
              <a:t> e o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impacto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das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pandemias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ao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longo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vida</a:t>
            </a:r>
            <a:r>
              <a:rPr lang="en-US" sz="2600" b="0" dirty="0">
                <a:solidFill>
                  <a:schemeClr val="tx1"/>
                </a:solidFill>
              </a:rPr>
              <a:t>. 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72835-836A-4019-8849-53388C238A57}"/>
              </a:ext>
            </a:extLst>
          </p:cNvPr>
          <p:cNvSpPr txBox="1"/>
          <p:nvPr/>
        </p:nvSpPr>
        <p:spPr>
          <a:xfrm>
            <a:off x="239124" y="3544287"/>
            <a:ext cx="3822189" cy="240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spcAft>
                <a:spcPts val="600"/>
              </a:spcAft>
            </a:pP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Tanto que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visto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durante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iniciada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 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prospectiva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abaixamento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estimativa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mundial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desencadeando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corrida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tomada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providências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reduzir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564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ronavirus: dall'Oms una guida rivolta a bambini e adolescenti">
            <a:extLst>
              <a:ext uri="{FF2B5EF4-FFF2-40B4-BE49-F238E27FC236}">
                <a16:creationId xmlns:a16="http://schemas.microsoft.com/office/drawing/2014/main" id="{FAB12DAA-9A9D-4BC6-95A2-6F21795C6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2" t="12393" r="24603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FE3C53-ACC4-4E16-8A8F-F96616FD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52" y="0"/>
            <a:ext cx="8734348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68612F-0E14-4357-90FA-E69528F84809}"/>
              </a:ext>
            </a:extLst>
          </p:cNvPr>
          <p:cNvSpPr txBox="1"/>
          <p:nvPr/>
        </p:nvSpPr>
        <p:spPr>
          <a:xfrm>
            <a:off x="13547" y="684369"/>
            <a:ext cx="3476413" cy="1631216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b="0" dirty="0"/>
              <a:t>A pandemia de </a:t>
            </a:r>
            <a:r>
              <a:rPr lang="pt-BR" dirty="0"/>
              <a:t>Covid-19</a:t>
            </a:r>
            <a:r>
              <a:rPr lang="pt-BR" b="0" dirty="0"/>
              <a:t> causou em 2020 a maior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redução na expectativa de vida </a:t>
            </a:r>
            <a:r>
              <a:rPr lang="pt-BR" b="0" dirty="0"/>
              <a:t>desde a Segunda Guerra Mundial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A948F4-7692-42AD-BD99-4719F0233A7A}"/>
              </a:ext>
            </a:extLst>
          </p:cNvPr>
          <p:cNvSpPr txBox="1"/>
          <p:nvPr/>
        </p:nvSpPr>
        <p:spPr>
          <a:xfrm>
            <a:off x="135467" y="6173631"/>
            <a:ext cx="3183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i="1" dirty="0"/>
              <a:t>https://www.cnnbrasil.com.br/saude/pandemia-causou-maior-reducao-da-expectativa-de-vida-desde-a-segunda-guerra-mundial/</a:t>
            </a:r>
          </a:p>
        </p:txBody>
      </p:sp>
    </p:spTree>
    <p:extLst>
      <p:ext uri="{BB962C8B-B14F-4D97-AF65-F5344CB8AC3E}">
        <p14:creationId xmlns:p14="http://schemas.microsoft.com/office/powerpoint/2010/main" val="348951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928314-1731-4C50-9905-021DD4100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7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asellaDiTesto 17">
            <a:extLst>
              <a:ext uri="{FF2B5EF4-FFF2-40B4-BE49-F238E27FC236}">
                <a16:creationId xmlns:a16="http://schemas.microsoft.com/office/drawing/2014/main" id="{7449663B-328F-4D90-8D8F-01D88CF20ED1}"/>
              </a:ext>
            </a:extLst>
          </p:cNvPr>
          <p:cNvSpPr txBox="1"/>
          <p:nvPr/>
        </p:nvSpPr>
        <p:spPr>
          <a:xfrm>
            <a:off x="7309467" y="2880360"/>
            <a:ext cx="4551495" cy="368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Qualidade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vida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Educação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Saúde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Assistência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social,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Saneamento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básico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Segurança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no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trabalho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Indices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violência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Ausência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presença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guerras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e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conflitos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internos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C3E10-680D-4D8B-8DB9-B1BA8CB0EBE4}"/>
              </a:ext>
            </a:extLst>
          </p:cNvPr>
          <p:cNvSpPr txBox="1"/>
          <p:nvPr/>
        </p:nvSpPr>
        <p:spPr>
          <a:xfrm>
            <a:off x="5572408" y="679895"/>
            <a:ext cx="6288554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país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influenciada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tais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4426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780923" y="3011048"/>
            <a:ext cx="5828414" cy="169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US" sz="2000" dirty="0">
                <a:effectLst/>
              </a:rPr>
              <a:t>O </a:t>
            </a:r>
            <a:r>
              <a:rPr lang="en-US" sz="2000" dirty="0" err="1">
                <a:effectLst/>
              </a:rPr>
              <a:t>objetivo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deste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trabalho</a:t>
            </a:r>
            <a:r>
              <a:rPr lang="en-US" sz="2000" dirty="0">
                <a:effectLst/>
              </a:rPr>
              <a:t> é </a:t>
            </a:r>
            <a:r>
              <a:rPr lang="en-US" sz="2000" dirty="0" err="1">
                <a:effectLst/>
              </a:rPr>
              <a:t>realizar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uma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exploratória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/>
              </a:rPr>
              <a:t>que </a:t>
            </a:r>
            <a:r>
              <a:rPr lang="en-US" sz="2000" dirty="0" err="1">
                <a:effectLst/>
              </a:rPr>
              <a:t>permitirá</a:t>
            </a:r>
            <a:r>
              <a:rPr lang="en-US" sz="2000" dirty="0">
                <a:effectLst/>
              </a:rPr>
              <a:t> de </a:t>
            </a:r>
            <a:r>
              <a:rPr lang="en-US" sz="2000" dirty="0" err="1">
                <a:effectLst/>
              </a:rPr>
              <a:t>individuar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os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fatores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correlacionados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e </a:t>
            </a:r>
            <a:r>
              <a:rPr lang="en-US" sz="2000" dirty="0" err="1"/>
              <a:t>i</a:t>
            </a:r>
            <a:r>
              <a:rPr lang="en-US" sz="2000" dirty="0" err="1">
                <a:effectLst/>
              </a:rPr>
              <a:t>dentificar</a:t>
            </a:r>
            <a:r>
              <a:rPr lang="en-US" sz="2000" dirty="0">
                <a:effectLst/>
              </a:rPr>
              <a:t> um </a:t>
            </a:r>
            <a:r>
              <a:rPr lang="en-US" sz="2000" dirty="0" err="1">
                <a:effectLst/>
              </a:rPr>
              <a:t>modelo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matemático</a:t>
            </a:r>
            <a:r>
              <a:rPr lang="en-US" sz="2000" dirty="0">
                <a:effectLst/>
              </a:rPr>
              <a:t> que </a:t>
            </a:r>
            <a:r>
              <a:rPr lang="en-US" sz="2000" dirty="0" err="1">
                <a:effectLst/>
              </a:rPr>
              <a:t>possa</a:t>
            </a:r>
            <a:r>
              <a:rPr lang="en-US" sz="2000" dirty="0">
                <a:effectLst/>
              </a:rPr>
              <a:t> ser </a:t>
            </a:r>
            <a:r>
              <a:rPr lang="en-US" sz="2000" dirty="0" err="1">
                <a:effectLst/>
              </a:rPr>
              <a:t>usado</a:t>
            </a:r>
            <a:r>
              <a:rPr lang="en-US" sz="2000" dirty="0">
                <a:effectLst/>
              </a:rPr>
              <a:t> para 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endParaRPr lang="en-US" sz="20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A4E3E-1BB4-400D-B53C-75DBDBE6D7B2}"/>
              </a:ext>
            </a:extLst>
          </p:cNvPr>
          <p:cNvSpPr txBox="1"/>
          <p:nvPr/>
        </p:nvSpPr>
        <p:spPr>
          <a:xfrm>
            <a:off x="1557338" y="5454782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D33A8C-A9D5-44DB-BFAC-8BF4AEE5BBD6}"/>
              </a:ext>
            </a:extLst>
          </p:cNvPr>
          <p:cNvGrpSpPr/>
          <p:nvPr/>
        </p:nvGrpSpPr>
        <p:grpSpPr>
          <a:xfrm>
            <a:off x="427120" y="107590"/>
            <a:ext cx="3875522" cy="2104628"/>
            <a:chOff x="8316478" y="166084"/>
            <a:chExt cx="3875522" cy="2104628"/>
          </a:xfrm>
        </p:grpSpPr>
        <p:pic>
          <p:nvPicPr>
            <p:cNvPr id="19" name="Immagine 4">
              <a:extLst>
                <a:ext uri="{FF2B5EF4-FFF2-40B4-BE49-F238E27FC236}">
                  <a16:creationId xmlns:a16="http://schemas.microsoft.com/office/drawing/2014/main" id="{7D957340-9F0B-431D-A093-2BEB8404E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20" name="CasellaDiTesto 5">
              <a:extLst>
                <a:ext uri="{FF2B5EF4-FFF2-40B4-BE49-F238E27FC236}">
                  <a16:creationId xmlns:a16="http://schemas.microsoft.com/office/drawing/2014/main" id="{099BF4BE-11EB-4DF4-890A-05DB84991E72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Objetivos do trabalho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23" y="11361"/>
            <a:ext cx="11813627" cy="141206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Além disso esse trabalho também visa responder as seguintes hipótese:</a:t>
            </a: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7581" y="1563330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57581" y="4374248"/>
            <a:ext cx="914400" cy="9144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F36A205-B017-4523-B3F7-5C0EDBB0EE26}"/>
              </a:ext>
            </a:extLst>
          </p:cNvPr>
          <p:cNvSpPr/>
          <p:nvPr/>
        </p:nvSpPr>
        <p:spPr>
          <a:xfrm>
            <a:off x="10139618" y="3741903"/>
            <a:ext cx="126110" cy="126111"/>
          </a:xfrm>
          <a:custGeom>
            <a:avLst/>
            <a:gdLst>
              <a:gd name="connsiteX0" fmla="*/ 126111 w 126110"/>
              <a:gd name="connsiteY0" fmla="*/ 63056 h 126111"/>
              <a:gd name="connsiteX1" fmla="*/ 63056 w 126110"/>
              <a:gd name="connsiteY1" fmla="*/ 126111 h 126111"/>
              <a:gd name="connsiteX2" fmla="*/ 0 w 126110"/>
              <a:gd name="connsiteY2" fmla="*/ 63056 h 126111"/>
              <a:gd name="connsiteX3" fmla="*/ 63056 w 126110"/>
              <a:gd name="connsiteY3" fmla="*/ 0 h 126111"/>
              <a:gd name="connsiteX4" fmla="*/ 126111 w 126110"/>
              <a:gd name="connsiteY4" fmla="*/ 63056 h 12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0" h="126111">
                <a:moveTo>
                  <a:pt x="126111" y="63056"/>
                </a:moveTo>
                <a:cubicBezTo>
                  <a:pt x="126111" y="97880"/>
                  <a:pt x="97880" y="126111"/>
                  <a:pt x="63056" y="126111"/>
                </a:cubicBezTo>
                <a:cubicBezTo>
                  <a:pt x="28231" y="126111"/>
                  <a:pt x="0" y="97880"/>
                  <a:pt x="0" y="63056"/>
                </a:cubicBezTo>
                <a:cubicBezTo>
                  <a:pt x="0" y="28231"/>
                  <a:pt x="28231" y="0"/>
                  <a:pt x="63056" y="0"/>
                </a:cubicBezTo>
                <a:cubicBezTo>
                  <a:pt x="97880" y="0"/>
                  <a:pt x="126111" y="28231"/>
                  <a:pt x="126111" y="63056"/>
                </a:cubicBezTo>
                <a:close/>
              </a:path>
            </a:pathLst>
          </a:custGeom>
          <a:solidFill>
            <a:schemeClr val="dk1"/>
          </a:solidFill>
          <a:ln w="12700" cap="flat">
            <a:solidFill>
              <a:schemeClr val="dk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F719AF-62EE-4ADC-B478-879589B30B2F}"/>
              </a:ext>
            </a:extLst>
          </p:cNvPr>
          <p:cNvSpPr/>
          <p:nvPr/>
        </p:nvSpPr>
        <p:spPr>
          <a:xfrm>
            <a:off x="9988361" y="3162008"/>
            <a:ext cx="428637" cy="533984"/>
          </a:xfrm>
          <a:custGeom>
            <a:avLst/>
            <a:gdLst>
              <a:gd name="connsiteX0" fmla="*/ 252413 w 428637"/>
              <a:gd name="connsiteY0" fmla="*/ 413493 h 533984"/>
              <a:gd name="connsiteX1" fmla="*/ 252413 w 428637"/>
              <a:gd name="connsiteY1" fmla="*/ 533984 h 533984"/>
              <a:gd name="connsiteX2" fmla="*/ 176213 w 428637"/>
              <a:gd name="connsiteY2" fmla="*/ 533984 h 533984"/>
              <a:gd name="connsiteX3" fmla="*/ 176213 w 428637"/>
              <a:gd name="connsiteY3" fmla="*/ 340436 h 533984"/>
              <a:gd name="connsiteX4" fmla="*/ 214313 w 428637"/>
              <a:gd name="connsiteY4" fmla="*/ 340436 h 533984"/>
              <a:gd name="connsiteX5" fmla="*/ 352997 w 428637"/>
              <a:gd name="connsiteY5" fmla="*/ 214325 h 533984"/>
              <a:gd name="connsiteX6" fmla="*/ 220479 w 428637"/>
              <a:gd name="connsiteY6" fmla="*/ 75641 h 533984"/>
              <a:gd name="connsiteX7" fmla="*/ 214313 w 428637"/>
              <a:gd name="connsiteY7" fmla="*/ 75641 h 533984"/>
              <a:gd name="connsiteX8" fmla="*/ 75628 w 428637"/>
              <a:gd name="connsiteY8" fmla="*/ 219659 h 533984"/>
              <a:gd name="connsiteX9" fmla="*/ 0 w 428637"/>
              <a:gd name="connsiteY9" fmla="*/ 219659 h 533984"/>
              <a:gd name="connsiteX10" fmla="*/ 214313 w 428637"/>
              <a:gd name="connsiteY10" fmla="*/ 13 h 533984"/>
              <a:gd name="connsiteX11" fmla="*/ 428625 w 428637"/>
              <a:gd name="connsiteY11" fmla="*/ 209728 h 533984"/>
              <a:gd name="connsiteX12" fmla="*/ 428625 w 428637"/>
              <a:gd name="connsiteY12" fmla="*/ 214325 h 533984"/>
              <a:gd name="connsiteX13" fmla="*/ 252413 w 428637"/>
              <a:gd name="connsiteY13" fmla="*/ 413493 h 5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637" h="533984">
                <a:moveTo>
                  <a:pt x="252413" y="413493"/>
                </a:moveTo>
                <a:lnTo>
                  <a:pt x="252413" y="533984"/>
                </a:lnTo>
                <a:lnTo>
                  <a:pt x="176213" y="533984"/>
                </a:lnTo>
                <a:lnTo>
                  <a:pt x="176213" y="340436"/>
                </a:lnTo>
                <a:lnTo>
                  <a:pt x="214313" y="340436"/>
                </a:lnTo>
                <a:cubicBezTo>
                  <a:pt x="298514" y="340436"/>
                  <a:pt x="352997" y="290906"/>
                  <a:pt x="352997" y="214325"/>
                </a:cubicBezTo>
                <a:cubicBezTo>
                  <a:pt x="354700" y="139435"/>
                  <a:pt x="295369" y="77344"/>
                  <a:pt x="220479" y="75641"/>
                </a:cubicBezTo>
                <a:cubicBezTo>
                  <a:pt x="218423" y="75595"/>
                  <a:pt x="216368" y="75595"/>
                  <a:pt x="214313" y="75641"/>
                </a:cubicBezTo>
                <a:cubicBezTo>
                  <a:pt x="127445" y="75641"/>
                  <a:pt x="75628" y="132791"/>
                  <a:pt x="75628" y="219659"/>
                </a:cubicBezTo>
                <a:lnTo>
                  <a:pt x="0" y="219659"/>
                </a:lnTo>
                <a:cubicBezTo>
                  <a:pt x="0" y="91453"/>
                  <a:pt x="85725" y="13"/>
                  <a:pt x="214313" y="13"/>
                </a:cubicBezTo>
                <a:cubicBezTo>
                  <a:pt x="331404" y="-1257"/>
                  <a:pt x="427355" y="92636"/>
                  <a:pt x="428625" y="209728"/>
                </a:cubicBezTo>
                <a:cubicBezTo>
                  <a:pt x="428641" y="211260"/>
                  <a:pt x="428641" y="212793"/>
                  <a:pt x="428625" y="214325"/>
                </a:cubicBezTo>
                <a:cubicBezTo>
                  <a:pt x="428625" y="320910"/>
                  <a:pt x="358140" y="398634"/>
                  <a:pt x="252413" y="413493"/>
                </a:cubicBezTo>
                <a:close/>
              </a:path>
            </a:pathLst>
          </a:custGeom>
          <a:solidFill>
            <a:schemeClr val="dk1"/>
          </a:solidFill>
          <a:ln w="12700" cap="flat">
            <a:solidFill>
              <a:schemeClr val="dk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327629" y="1675487"/>
            <a:ext cx="8491200" cy="5091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4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2"/>
    </mc:Choice>
    <mc:Fallback xmlns="">
      <p:transition spd="slow" advTm="301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9" descr="Portátil numa tabela">
            <a:extLst>
              <a:ext uri="{FF2B5EF4-FFF2-40B4-BE49-F238E27FC236}">
                <a16:creationId xmlns:a16="http://schemas.microsoft.com/office/drawing/2014/main" id="{8A1BEC1A-A3FF-93DF-25EB-DFDC3BE0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2" r="2749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33" name="Immagine 6">
            <a:extLst>
              <a:ext uri="{FF2B5EF4-FFF2-40B4-BE49-F238E27FC236}">
                <a16:creationId xmlns:a16="http://schemas.microsoft.com/office/drawing/2014/main" id="{00480A22-10DF-4D1C-87E8-9082DDDBF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8" t="50000" r="50000" b="41235"/>
          <a:stretch/>
        </p:blipFill>
        <p:spPr>
          <a:xfrm>
            <a:off x="558106" y="336092"/>
            <a:ext cx="3933614" cy="2136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B2B904A-FEEE-4BA4-85B0-ACBA3813E519}"/>
              </a:ext>
            </a:extLst>
          </p:cNvPr>
          <p:cNvSpPr txBox="1"/>
          <p:nvPr/>
        </p:nvSpPr>
        <p:spPr>
          <a:xfrm>
            <a:off x="1135025" y="681036"/>
            <a:ext cx="24162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utilizadas</a:t>
            </a:r>
            <a:endParaRPr lang="pt-BR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reare una lista in python - AmicoProf.it">
            <a:extLst>
              <a:ext uri="{FF2B5EF4-FFF2-40B4-BE49-F238E27FC236}">
                <a16:creationId xmlns:a16="http://schemas.microsoft.com/office/drawing/2014/main" id="{4A960F97-FB69-4D96-9A82-6C8D7DDD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82" y="473861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- Wikipedia">
            <a:extLst>
              <a:ext uri="{FF2B5EF4-FFF2-40B4-BE49-F238E27FC236}">
                <a16:creationId xmlns:a16="http://schemas.microsoft.com/office/drawing/2014/main" id="{694CB192-9BE1-4FB4-8632-5A12AE07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22" y="1758254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– Programmare con Python">
            <a:extLst>
              <a:ext uri="{FF2B5EF4-FFF2-40B4-BE49-F238E27FC236}">
                <a16:creationId xmlns:a16="http://schemas.microsoft.com/office/drawing/2014/main" id="{DABDCB85-BC7F-4324-A60C-1E69E0F6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07" y="5241139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ikit-learn - Wikipedia">
            <a:extLst>
              <a:ext uri="{FF2B5EF4-FFF2-40B4-BE49-F238E27FC236}">
                <a16:creationId xmlns:a16="http://schemas.microsoft.com/office/drawing/2014/main" id="{FCD56668-2358-4863-AA00-41784BEF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87" y="3180057"/>
            <a:ext cx="2674165" cy="14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4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4447</TotalTime>
  <Words>3971</Words>
  <Application>Microsoft Office PowerPoint</Application>
  <PresentationFormat>Widescreen</PresentationFormat>
  <Paragraphs>385</Paragraphs>
  <Slides>36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Noto Sans Symbols</vt:lpstr>
      <vt:lpstr>Wingdings</vt:lpstr>
      <vt:lpstr>Office Theme</vt:lpstr>
      <vt:lpstr>Presentazione standard di PowerPoint</vt:lpstr>
      <vt:lpstr>Presentazione standard di PowerPoint</vt:lpstr>
      <vt:lpstr> Previsão da Expectativa De Vida da População Utilizando Algoritmos de Machine Learning a Partir de Informações Socioeconômicas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Além disso esse trabalho também visa responder as seguintes hipótese:</vt:lpstr>
      <vt:lpstr>Presentazione standard di PowerPoint</vt:lpstr>
      <vt:lpstr>Presentazione standard di PowerPoint</vt:lpstr>
      <vt:lpstr>Coleta de Dados</vt:lpstr>
      <vt:lpstr>Presentazione standard di PowerPoint</vt:lpstr>
      <vt:lpstr>Processamento Tratamento dos dados</vt:lpstr>
      <vt:lpstr>Processamento Tratamento dos dados</vt:lpstr>
      <vt:lpstr>Processamento Tratamento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Criação de Modelos de Machine Learning</vt:lpstr>
      <vt:lpstr>Criação de Modelos de Machine Learning</vt:lpstr>
      <vt:lpstr>Criação de Modelos de Machine Learning</vt:lpstr>
      <vt:lpstr>Criação de Modelos de Machine Learning</vt:lpstr>
      <vt:lpstr>Interpretação dos Resultados</vt:lpstr>
      <vt:lpstr>Interpretação dos Resultados</vt:lpstr>
      <vt:lpstr>Interpretação dos Resultados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84</cp:revision>
  <dcterms:created xsi:type="dcterms:W3CDTF">2022-01-15T11:09:02Z</dcterms:created>
  <dcterms:modified xsi:type="dcterms:W3CDTF">2022-03-21T12:07:14Z</dcterms:modified>
</cp:coreProperties>
</file>